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5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6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7.xml" ContentType="application/vnd.openxmlformats-officedocument.theme+xml"/>
  <Override PartName="/ppt/slideLayouts/slideLayout62.xml" ContentType="application/vnd.openxmlformats-officedocument.presentationml.slideLayout+xml"/>
  <Override PartName="/ppt/theme/theme8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9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4"/>
    <p:sldMasterId id="2147483675" r:id="rId5"/>
    <p:sldMasterId id="2147483658" r:id="rId6"/>
    <p:sldMasterId id="2147483866" r:id="rId7"/>
    <p:sldMasterId id="2147483901" r:id="rId8"/>
    <p:sldMasterId id="2147483913" r:id="rId9"/>
    <p:sldMasterId id="2147483925" r:id="rId10"/>
    <p:sldMasterId id="2147483929" r:id="rId11"/>
    <p:sldMasterId id="2147483931" r:id="rId12"/>
    <p:sldMasterId id="2147483942" r:id="rId13"/>
  </p:sldMasterIdLst>
  <p:notesMasterIdLst>
    <p:notesMasterId r:id="rId55"/>
  </p:notesMasterIdLst>
  <p:sldIdLst>
    <p:sldId id="666" r:id="rId14"/>
    <p:sldId id="616" r:id="rId15"/>
    <p:sldId id="650" r:id="rId16"/>
    <p:sldId id="621" r:id="rId17"/>
    <p:sldId id="1088" r:id="rId18"/>
    <p:sldId id="1089" r:id="rId19"/>
    <p:sldId id="1090" r:id="rId20"/>
    <p:sldId id="622" r:id="rId21"/>
    <p:sldId id="629" r:id="rId22"/>
    <p:sldId id="1094" r:id="rId23"/>
    <p:sldId id="635" r:id="rId24"/>
    <p:sldId id="628" r:id="rId25"/>
    <p:sldId id="1081" r:id="rId26"/>
    <p:sldId id="1083" r:id="rId27"/>
    <p:sldId id="258" r:id="rId28"/>
    <p:sldId id="1095" r:id="rId29"/>
    <p:sldId id="256" r:id="rId30"/>
    <p:sldId id="260" r:id="rId31"/>
    <p:sldId id="899" r:id="rId32"/>
    <p:sldId id="897" r:id="rId33"/>
    <p:sldId id="832" r:id="rId34"/>
    <p:sldId id="1004" r:id="rId35"/>
    <p:sldId id="1000" r:id="rId36"/>
    <p:sldId id="1001" r:id="rId37"/>
    <p:sldId id="1007" r:id="rId38"/>
    <p:sldId id="1003" r:id="rId39"/>
    <p:sldId id="901" r:id="rId40"/>
    <p:sldId id="837" r:id="rId41"/>
    <p:sldId id="838" r:id="rId42"/>
    <p:sldId id="642" r:id="rId43"/>
    <p:sldId id="839" r:id="rId44"/>
    <p:sldId id="643" r:id="rId45"/>
    <p:sldId id="644" r:id="rId46"/>
    <p:sldId id="649" r:id="rId47"/>
    <p:sldId id="1129" r:id="rId48"/>
    <p:sldId id="798" r:id="rId49"/>
    <p:sldId id="817" r:id="rId50"/>
    <p:sldId id="815" r:id="rId51"/>
    <p:sldId id="819" r:id="rId52"/>
    <p:sldId id="813" r:id="rId53"/>
    <p:sldId id="809" r:id="rId5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4CF7D0F-55BC-7CFE-4FF2-0C8326D8C7FC}" name="Michele Morrell" initials="MM" userId="S::mi789336@ucf.edu::20def610-4eac-492a-9546-b2e571674347" providerId="AD"/>
  <p188:author id="{773FE911-7EBD-0C0E-672D-C0981A0572A8}" name="Tasha Bui" initials="TB" userId="S::ta877787@ucf.edu::398b95eb-f5f9-4b59-801c-4769e7b05acf" providerId="AD"/>
  <p188:author id="{F3E60740-8BBD-7C86-F8B6-F21065D11D63}" name="Cydney Fry" initials="CF" userId="S::cy203692@ucf.edu::9dbe66ab-2c31-437f-8949-c7cbb9683a76" providerId="AD"/>
  <p188:author id="{30A95091-501D-A3FB-95E8-C76990115617}" name="Rachel Griffin" initials="RG" userId="S::ra891598@ucf.edu::16c3a6a4-6538-453e-8d7b-fb326e12e9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6B7A9-1D8C-472E-989C-924AD35905E9}" v="1" dt="2025-05-08T05:16:33.617"/>
    <p1510:client id="{9E9CC026-B7EF-44CC-A144-344E790B93B9}" v="4" dt="2025-05-08T20:54:18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9" Type="http://schemas.openxmlformats.org/officeDocument/2006/relationships/slide" Target="slides/slide26.xml"/><Relationship Id="rId21" Type="http://schemas.openxmlformats.org/officeDocument/2006/relationships/slide" Target="slides/slide8.xml"/><Relationship Id="rId34" Type="http://schemas.openxmlformats.org/officeDocument/2006/relationships/slide" Target="slides/slide21.xml"/><Relationship Id="rId42" Type="http://schemas.openxmlformats.org/officeDocument/2006/relationships/slide" Target="slides/slide29.xml"/><Relationship Id="rId47" Type="http://schemas.openxmlformats.org/officeDocument/2006/relationships/slide" Target="slides/slide34.xml"/><Relationship Id="rId50" Type="http://schemas.openxmlformats.org/officeDocument/2006/relationships/slide" Target="slides/slide37.xml"/><Relationship Id="rId55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9" Type="http://schemas.openxmlformats.org/officeDocument/2006/relationships/slide" Target="slides/slide16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1.xml"/><Relationship Id="rId32" Type="http://schemas.openxmlformats.org/officeDocument/2006/relationships/slide" Target="slides/slide19.xml"/><Relationship Id="rId37" Type="http://schemas.openxmlformats.org/officeDocument/2006/relationships/slide" Target="slides/slide24.xml"/><Relationship Id="rId40" Type="http://schemas.openxmlformats.org/officeDocument/2006/relationships/slide" Target="slides/slide27.xml"/><Relationship Id="rId45" Type="http://schemas.openxmlformats.org/officeDocument/2006/relationships/slide" Target="slides/slide32.xml"/><Relationship Id="rId53" Type="http://schemas.openxmlformats.org/officeDocument/2006/relationships/slide" Target="slides/slide40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microsoft.com/office/2018/10/relationships/authors" Target="authors.xml"/><Relationship Id="rId19" Type="http://schemas.openxmlformats.org/officeDocument/2006/relationships/slide" Target="slides/slide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slide" Target="slides/slide22.xml"/><Relationship Id="rId43" Type="http://schemas.openxmlformats.org/officeDocument/2006/relationships/slide" Target="slides/slide30.xml"/><Relationship Id="rId48" Type="http://schemas.openxmlformats.org/officeDocument/2006/relationships/slide" Target="slides/slide35.xml"/><Relationship Id="rId56" Type="http://schemas.openxmlformats.org/officeDocument/2006/relationships/presProps" Target="presProps.xml"/><Relationship Id="rId8" Type="http://schemas.openxmlformats.org/officeDocument/2006/relationships/slideMaster" Target="slideMasters/slideMaster5.xml"/><Relationship Id="rId51" Type="http://schemas.openxmlformats.org/officeDocument/2006/relationships/slide" Target="slides/slide38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slide" Target="slides/slide20.xml"/><Relationship Id="rId38" Type="http://schemas.openxmlformats.org/officeDocument/2006/relationships/slide" Target="slides/slide25.xml"/><Relationship Id="rId46" Type="http://schemas.openxmlformats.org/officeDocument/2006/relationships/slide" Target="slides/slide33.xml"/><Relationship Id="rId59" Type="http://schemas.openxmlformats.org/officeDocument/2006/relationships/tableStyles" Target="tableStyles.xml"/><Relationship Id="rId20" Type="http://schemas.openxmlformats.org/officeDocument/2006/relationships/slide" Target="slides/slide7.xml"/><Relationship Id="rId41" Type="http://schemas.openxmlformats.org/officeDocument/2006/relationships/slide" Target="slides/slide28.xml"/><Relationship Id="rId54" Type="http://schemas.openxmlformats.org/officeDocument/2006/relationships/slide" Target="slides/slide4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slide" Target="slides/slide23.xml"/><Relationship Id="rId49" Type="http://schemas.openxmlformats.org/officeDocument/2006/relationships/slide" Target="slides/slide36.xml"/><Relationship Id="rId57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31" Type="http://schemas.openxmlformats.org/officeDocument/2006/relationships/slide" Target="slides/slide18.xml"/><Relationship Id="rId44" Type="http://schemas.openxmlformats.org/officeDocument/2006/relationships/slide" Target="slides/slide31.xml"/><Relationship Id="rId52" Type="http://schemas.openxmlformats.org/officeDocument/2006/relationships/slide" Target="slides/slide39.xml"/><Relationship Id="rId6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84CB0-6D96-4607-8B2B-439E22F00C14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52DF2-A5C4-407A-84B3-280395BB5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5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sz="110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30D221-FF58-4AB9-80CB-86B99EFBE50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3102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26F23-891E-E002-BD1C-7EF6C9736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DE49866-4E83-90DC-FD12-37217165A1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37227C-BA3F-8948-A8CA-BC8FCC260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en-US" sz="3600"/>
              <a:t>UCF Mobile and MKS apps are companions in supporting your success at UCF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/>
              <a:t>myKnight STAR enables students to schedule appointments for academic support/coaching, view their schedule and holds, create personal reminders, and more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/>
              <a:t>The myKnight STAR app is powered by the Navigate360 Student available on Google Play and Apple app stores.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/>
              <a:t>A desktop browser site (https://ucflorida.navigate.eab.com/) is also available with all the same features.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EF288-7EA3-ED69-6E62-A96868A461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4CE6B-7E1A-47FA-B961-7E80E6AF7D1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15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752DF2-A5C4-407A-84B3-280395BB57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68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752DF2-A5C4-407A-84B3-280395BB57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15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752DF2-A5C4-407A-84B3-280395BB576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68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669408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149083"/>
            <a:ext cx="10515599" cy="956153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8384"/>
            <a:ext cx="3932237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38385"/>
            <a:ext cx="6169024" cy="532266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6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E22A19-4370-AEB5-2ECE-1ACF389580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527495"/>
            <a:ext cx="10515600" cy="53092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99517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9FDD-61F1-41F9-41A0-9DC2C9B2A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82E9-4A93-A73A-E833-89C12339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7027A3B-EB79-4C0E-2B6F-2AB6C969A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5181600" cy="1163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819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3750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A86F-6A8E-B3C4-9991-73A0231A7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highlight>
                  <a:srgbClr val="FFC904"/>
                </a:highlight>
                <a:latin typeface="Arial Black" panose="020B0A04020102020204" pitchFamily="34" charset="0"/>
              </a:defRPr>
            </a:lvl1pPr>
          </a:lstStyle>
          <a:p>
            <a:r>
              <a:rPr lang="en-US"/>
              <a:t>Orientation Session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135EB-C8FB-3CBF-ADCD-F46240B14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713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13175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6709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9FDD-61F1-41F9-41A0-9DC2C9B2A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82E9-4A93-A73A-E833-89C12339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7027A3B-EB79-4C0E-2B6F-2AB6C969A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5181600" cy="1163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5364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FCD6-0D9B-AA3F-1C25-5E226360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7494"/>
            <a:ext cx="10515600" cy="1163194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06768-3047-9700-E907-31D7E12EC8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D1650-0BE2-9C8B-0D6E-DCE25467F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56ADF-3491-1D7E-0AC4-1D5E6F7970A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9AF90A-C45A-9E8B-60E4-16C001644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2635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289A-D40D-EF07-66E3-15C39130A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4864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129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E22A19-4370-AEB5-2ECE-1ACF389580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527495"/>
            <a:ext cx="10515600" cy="53092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7508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603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70C6-3891-6D1C-309E-E60B6D9B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7494"/>
            <a:ext cx="3932237" cy="1529905"/>
          </a:xfrm>
        </p:spPr>
        <p:txBody>
          <a:bodyPr anchor="t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B5A4-688A-C6C9-8E69-B05EE738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27495"/>
            <a:ext cx="6169024" cy="5341493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D7745-95F5-4BCA-730F-1A9BA0AD7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50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Cap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8384"/>
            <a:ext cx="3932237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38385"/>
            <a:ext cx="6169024" cy="532266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427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002" y="538384"/>
            <a:ext cx="4697798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538383"/>
            <a:ext cx="5405051" cy="53226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6002" y="2057400"/>
            <a:ext cx="469779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73942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F1D2-DB6E-CAA4-0F7D-6215F7745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5181600" cy="1163194"/>
          </a:xfrm>
        </p:spPr>
        <p:txBody>
          <a:bodyPr/>
          <a:lstStyle>
            <a:lvl1pPr>
              <a:defRPr lang="en-US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9FDD-61F1-41F9-41A0-9DC2C9B2A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82E9-4A93-A73A-E833-89C12339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20479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6B253BC-B673-B1E8-3EB8-D20EAA17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4864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7624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47703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02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49735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1876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A86F-6A8E-B3C4-9991-73A0231A7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highlight>
                  <a:srgbClr val="FFFFFF"/>
                </a:highlight>
                <a:latin typeface="Arial Black" panose="020B0A04020102020204" pitchFamily="34" charset="0"/>
              </a:defRPr>
            </a:lvl1pPr>
          </a:lstStyle>
          <a:p>
            <a:r>
              <a:rPr lang="en-US"/>
              <a:t>Orientation Session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135EB-C8FB-3CBF-ADCD-F46240B14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713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53997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02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101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669408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149083"/>
            <a:ext cx="10515599" cy="1020807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634879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F1D2-DB6E-CAA4-0F7D-6215F774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9FDD-61F1-41F9-41A0-9DC2C9B2A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82E9-4A93-A73A-E833-89C12339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6E9298-5376-899F-3B50-72B3C4B4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University of Central Florida</a:t>
            </a:r>
          </a:p>
        </p:txBody>
      </p:sp>
    </p:spTree>
    <p:extLst>
      <p:ext uri="{BB962C8B-B14F-4D97-AF65-F5344CB8AC3E}">
        <p14:creationId xmlns:p14="http://schemas.microsoft.com/office/powerpoint/2010/main" val="1310417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FCD6-0D9B-AA3F-1C25-5E226360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06768-3047-9700-E907-31D7E12EC8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D1650-0BE2-9C8B-0D6E-DCE25467F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04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56ADF-3491-1D7E-0AC4-1D5E6F7970A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9AF90A-C45A-9E8B-60E4-16C001644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04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93195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289A-D40D-EF07-66E3-15C39130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52102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E22A19-4370-AEB5-2ECE-1ACF389580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538385"/>
            <a:ext cx="10515600" cy="528976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541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70C6-3891-6D1C-309E-E60B6D9B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9838"/>
            <a:ext cx="3932237" cy="15275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B5A4-688A-C6C9-8E69-B05EE738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29838"/>
            <a:ext cx="6169024" cy="53391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D7745-95F5-4BCA-730F-1A9BA0AD7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01932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9838"/>
            <a:ext cx="3932237" cy="1527561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29839"/>
            <a:ext cx="6169024" cy="53312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55375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3273" y="529838"/>
            <a:ext cx="4740527" cy="1527561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529839"/>
            <a:ext cx="5362322" cy="53312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3273" y="2057400"/>
            <a:ext cx="474052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572957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605BD-7414-55D0-5C2E-D1D8E07F6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7621DA-12BE-5946-2E99-6544BC8DA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E39AA-B463-C528-16B2-C295C1380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6C535-0E0D-0471-8DB5-BD2155463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D7580-2421-198F-F439-0CF0EDACA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925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86615-61C7-251A-F3BF-257C2F566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472BE-C0B1-7F08-3E2C-EDD9C5840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B0A49-DE4F-9DE9-81B9-A9162335B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7D60-588F-51C2-EBD4-BF6451FC8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B72A4-E277-370E-9E1B-0F094556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207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9A7CD-4A66-5FEA-327C-7E4458C1B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0C7B7F-55BD-386F-FD3E-43CFADDEC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D9713-5714-7890-5BE5-AD37C6604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BA674-11B9-46D9-0723-5BCAD5CAC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1B073-7F1E-32C1-09BA-875114FB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63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531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BC93-C795-A957-8499-86941DC19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2CFBF-5B56-5113-EFFF-0DB95C670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9E5CBB-DC8B-BA9F-0667-C214A574E4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9EC3E3-236C-0F15-0BAA-71FC51214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1C3DF-5384-F9DA-8A8A-FCAE9B28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05647-C271-69A1-01A9-5E290D3E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599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E6F37-2F45-6CF6-EA9E-7730ADEB6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E3767-29BF-9D6A-BA20-E70BCC5A3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B1B4D-3ABD-2592-2BF2-902FC4A7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1DDE66-6763-19F6-8105-6AF2A3939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895614-1066-75BE-49DD-F898D4C9A3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331DDD-65B7-C946-2DA9-4CA7EB7DD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DA2C9E-A117-9256-9F16-FF0429E38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CD8D48-69A0-30EC-808A-B59134933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896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CC2E-727E-DB04-8C95-A61E15228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743037-F372-6F2E-ACC8-9E3FDB53C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50509-A57E-E93A-8F49-CCBE3D9F7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A8FEC-CCF3-9B77-70AC-7297FF05F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71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0E11EB-6833-DF8B-E04A-9F97242B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2B8D2-EF40-CAB8-6D39-A26F2884A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09878A-14E2-488F-F8FA-EE1ED5C6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6599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342F6-AB5E-41A9-5159-F04BA188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79B78-EAB1-71F5-C0BE-DD21191D6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11363D-9CE8-7FDE-FBB3-A44B7F7D5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57B5B-EEFE-D593-6CA5-E9EF28BE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A0C54-A2B3-F7AD-B84F-0A0B43C0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93602-C61C-C3DB-C137-8B7FC68CE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56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0556F-6E36-92FA-0C2E-FF4BE3A0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F06064-17D2-5E5B-78A0-AD9B47450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B80DE-4EEB-B056-E1B1-0076C0D21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4D870-40AE-C898-0589-9523FEF24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959EDF-AA1D-3B00-0E46-989A9E81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87355-1731-8C87-4A6B-EC3BC07BF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3409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6ED90-1A6D-5C6E-EB05-EBACD6E3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FED3F6-4BFD-6B2D-7166-E95328E35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09111-B6CF-168C-33DD-6C6DA2B2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A84FB-2F4C-9B00-C8D6-BE4D3AFD2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2DE46-23EE-08A5-C786-441489C2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237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38BA81-F1F6-B5CD-B3C2-D9D854DE4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474B2-BD30-E835-BAD8-258A0FD10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FD3FF-9204-115D-0DC5-FF047A0C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E664C2-197B-EFFD-204B-272022A4A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38AA-B6C6-21E3-2C1B-F114CBC8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501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95370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A86F-6A8E-B3C4-9991-73A0231A7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highlight>
                  <a:srgbClr val="FFC904"/>
                </a:highlight>
                <a:latin typeface="Arial Black" panose="020B0A04020102020204" pitchFamily="34" charset="0"/>
              </a:defRPr>
            </a:lvl1pPr>
          </a:lstStyle>
          <a:p>
            <a:r>
              <a:rPr lang="en-US"/>
              <a:t>Orientation Session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135EB-C8FB-3CBF-ADCD-F46240B14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713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91119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icture1 Title Left Align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50271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582992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F1D2-DB6E-CAA4-0F7D-6215F774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9FDD-61F1-41F9-41A0-9DC2C9B2A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82E9-4A93-A73A-E833-89C12339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64571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FCD6-0D9B-AA3F-1C25-5E226360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7494"/>
            <a:ext cx="10515600" cy="1163194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06768-3047-9700-E907-31D7E12EC8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D1650-0BE2-9C8B-0D6E-DCE25467F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56ADF-3491-1D7E-0AC4-1D5E6F7970A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9AF90A-C45A-9E8B-60E4-16C001644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0407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289A-D40D-EF07-66E3-15C39130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500273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E22A19-4370-AEB5-2ECE-1ACF389580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527495"/>
            <a:ext cx="10515600" cy="53092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088698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70C6-3891-6D1C-309E-E60B6D9B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7494"/>
            <a:ext cx="3932237" cy="1529905"/>
          </a:xfrm>
        </p:spPr>
        <p:txBody>
          <a:bodyPr anchor="t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B5A4-688A-C6C9-8E69-B05EE738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27495"/>
            <a:ext cx="6169024" cy="5341493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D7745-95F5-4BCA-730F-1A9BA0AD7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9547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8384"/>
            <a:ext cx="3932237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38385"/>
            <a:ext cx="6169024" cy="532266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76737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002" y="538384"/>
            <a:ext cx="4697798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538383"/>
            <a:ext cx="5405051" cy="53226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6002" y="2057400"/>
            <a:ext cx="469779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33486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-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4A55588E-02EF-3944-A647-089617EADD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3897" y="723900"/>
            <a:ext cx="10744207" cy="1104300"/>
          </a:xfrm>
        </p:spPr>
        <p:txBody>
          <a:bodyPr/>
          <a:lstStyle/>
          <a:p>
            <a:r>
              <a:rPr lang="en-US"/>
              <a:t>CLICK TO EDIT SLIDE TITLE</a:t>
            </a:r>
          </a:p>
        </p:txBody>
      </p:sp>
      <p:sp>
        <p:nvSpPr>
          <p:cNvPr id="3" name="Content Placeholder">
            <a:extLst>
              <a:ext uri="{FF2B5EF4-FFF2-40B4-BE49-F238E27FC236}">
                <a16:creationId xmlns:a16="http://schemas.microsoft.com/office/drawing/2014/main" id="{717A49EC-C902-CD49-B9A9-CD37F9561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2137720"/>
            <a:ext cx="10744200" cy="395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6" name="Straight Connector">
            <a:extLst>
              <a:ext uri="{FF2B5EF4-FFF2-40B4-BE49-F238E27FC236}">
                <a16:creationId xmlns:a16="http://schemas.microsoft.com/office/drawing/2014/main" id="{D77F6443-D010-1146-B8C0-176DC4884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23897" y="1943682"/>
            <a:ext cx="556263" cy="0"/>
          </a:xfrm>
          <a:prstGeom prst="line">
            <a:avLst/>
          </a:prstGeom>
          <a:ln w="50800">
            <a:solidFill>
              <a:srgbClr val="F9C4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401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469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002" y="538384"/>
            <a:ext cx="4697798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538383"/>
            <a:ext cx="5405051" cy="53226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6002" y="2057400"/>
            <a:ext cx="469779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44066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E22A19-4370-AEB5-2ECE-1ACF389580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527495"/>
            <a:ext cx="10515600" cy="53092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92044174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32884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02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045596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28577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4A86F-6A8E-B3C4-9991-73A0231A7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>
                <a:highlight>
                  <a:srgbClr val="FFC904"/>
                </a:highlight>
                <a:latin typeface="Arial Black" panose="020B0A04020102020204" pitchFamily="34" charset="0"/>
              </a:defRPr>
            </a:lvl1pPr>
          </a:lstStyle>
          <a:p>
            <a:r>
              <a:rPr lang="en-US"/>
              <a:t>Orientation Session Slides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D135EB-C8FB-3CBF-ADCD-F46240B14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0713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8804594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12373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F1D2-DB6E-CAA4-0F7D-6215F774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F9FDD-61F1-41F9-41A0-9DC2C9B2A5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F482E9-4A93-A73A-E833-89C123390D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0260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6910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FFCD6-0D9B-AA3F-1C25-5E226360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7494"/>
            <a:ext cx="10515600" cy="1163194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06768-3047-9700-E907-31D7E12EC8A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D1650-0BE2-9C8B-0D6E-DCE25467FF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656ADF-3491-1D7E-0AC4-1D5E6F7970A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9AF90A-C45A-9E8B-60E4-16C0016444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391012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289A-D40D-EF07-66E3-15C39130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97838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6E22A19-4370-AEB5-2ECE-1ACF3895803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38200" y="527495"/>
            <a:ext cx="10515600" cy="5309283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2418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37F0A-57AC-68EF-09BB-B48A2AE0B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05536"/>
            <a:ext cx="10515600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32A2B-88D3-9E94-AEA6-AB515B6D4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85261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51739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B70C6-3891-6D1C-309E-E60B6D9B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27494"/>
            <a:ext cx="3932237" cy="1529905"/>
          </a:xfrm>
        </p:spPr>
        <p:txBody>
          <a:bodyPr anchor="t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9B5A4-688A-C6C9-8E69-B05EE7387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27495"/>
            <a:ext cx="6169024" cy="5341493"/>
          </a:xfrm>
        </p:spPr>
        <p:txBody>
          <a:bodyPr/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6D7745-95F5-4BCA-730F-1A9BA0AD7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228600" marR="0" lvl="1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228600" marR="0" lvl="2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228600" marR="0" lvl="3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228600" marR="0" lvl="4" indent="-228600" algn="l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8901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Cap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38384"/>
            <a:ext cx="3932237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538385"/>
            <a:ext cx="6169024" cy="532266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04437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B474-F927-FEAE-553F-1A04D49C4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002" y="538384"/>
            <a:ext cx="4697798" cy="1519015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3D6C-286C-1605-6651-7617450007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8200" y="538383"/>
            <a:ext cx="5405051" cy="532266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644CE-19D1-588D-4C40-436824E4C4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6002" y="2057400"/>
            <a:ext cx="469779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6744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669408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149083"/>
            <a:ext cx="10515599" cy="1020807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1591267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3922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icture1 Title Left Align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67056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icture1 Title Cent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738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7057"/>
            <a:ext cx="9144000" cy="1655762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8036457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1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95752B-81A3-0AA5-2E08-A9F226D200E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752782"/>
            <a:ext cx="9144000" cy="2537065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2000">
                <a:solidFill>
                  <a:schemeClr val="tx1"/>
                </a:solidFill>
                <a:highlight>
                  <a:srgbClr val="FFC904"/>
                </a:highligh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text style</a:t>
            </a:r>
          </a:p>
        </p:txBody>
      </p:sp>
      <p:pic>
        <p:nvPicPr>
          <p:cNvPr id="7" name="Large Quotation Mark">
            <a:extLst>
              <a:ext uri="{FF2B5EF4-FFF2-40B4-BE49-F238E27FC236}">
                <a16:creationId xmlns:a16="http://schemas.microsoft.com/office/drawing/2014/main" id="{E82B951C-C7F5-1444-080B-7791F8EE9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29772" t="19475" r="29641" b="47417"/>
          <a:stretch/>
        </p:blipFill>
        <p:spPr>
          <a:xfrm>
            <a:off x="596537" y="1197445"/>
            <a:ext cx="1854926" cy="1815737"/>
          </a:xfrm>
          <a:prstGeom prst="rect">
            <a:avLst/>
          </a:prstGeom>
        </p:spPr>
      </p:pic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E394C76-19CB-6B9D-4D58-40E53E32F2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28091" y="5692338"/>
            <a:ext cx="3839910" cy="393418"/>
          </a:xfrm>
        </p:spPr>
        <p:txBody>
          <a:bodyPr>
            <a:noAutofit/>
          </a:bodyPr>
          <a:lstStyle>
            <a:lvl1pPr algn="r"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>
              <a:defRPr sz="1600"/>
            </a:lvl2pPr>
            <a:lvl3pPr algn="r">
              <a:defRPr sz="1400"/>
            </a:lvl3pPr>
            <a:lvl4pPr algn="r">
              <a:defRPr sz="1200"/>
            </a:lvl4pPr>
            <a:lvl5pPr algn="r">
              <a:defRPr sz="1200"/>
            </a:lvl5pPr>
          </a:lstStyle>
          <a:p>
            <a:pPr lvl="0"/>
            <a:r>
              <a:rPr lang="en-US" b="0" i="0">
                <a:solidFill>
                  <a:srgbClr val="FAF9F8"/>
                </a:solidFill>
                <a:effectLst/>
                <a:latin typeface="Roboto"/>
              </a:rPr>
              <a:t>—</a:t>
            </a:r>
            <a:r>
              <a:rPr lang="en-US"/>
              <a:t> Quote Attribution Here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74C063E5-B1EF-9FD1-DDF7-59CE1C0EDA8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0560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669408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149083"/>
            <a:ext cx="10515599" cy="1020807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3150650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Picture2 Title Center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738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705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614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5289A-D40D-EF07-66E3-15C39130A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486494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56781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4451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Picture2 Title Center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738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7057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DCDAE52-57F7-3620-323F-CD3A88B11E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73503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040720"/>
            <a:ext cx="10515599" cy="1655762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3794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Picture2 Title Center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738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7057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DCDAE52-57F7-3620-323F-CD3A88B11E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49650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Picture2 Title Left Aligned"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18D4E-7498-0678-9799-A1F6A8E92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669408"/>
            <a:ext cx="10515599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8947AA-7E3B-67F5-98E5-BEF70C6114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149083"/>
            <a:ext cx="10515599" cy="956153"/>
          </a:xfrm>
        </p:spPr>
        <p:txBody>
          <a:bodyPr/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F812A10-05B5-CCD5-94B5-89E27DBCAD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62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EACD-0656-8B86-071E-FE8A46B7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5D7A4-4280-C613-5734-8DC077AA8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lnSpc>
                <a:spcPct val="150000"/>
              </a:lnSpc>
              <a:defRPr sz="1800"/>
            </a:lvl1pPr>
            <a:lvl2pPr>
              <a:lnSpc>
                <a:spcPct val="150000"/>
              </a:lnSpc>
              <a:defRPr sz="1800"/>
            </a:lvl2pPr>
            <a:lvl3pPr>
              <a:lnSpc>
                <a:spcPct val="150000"/>
              </a:lnSpc>
              <a:defRPr sz="1800"/>
            </a:lvl3pPr>
            <a:lvl4pPr>
              <a:lnSpc>
                <a:spcPct val="150000"/>
              </a:lnSpc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78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6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theme" Target="../theme/theme9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B4EE9-BD4D-00C5-79C1-017C90503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81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208B0-5F3E-B510-0177-EBD6F4BC4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09439"/>
            <a:ext cx="10515600" cy="520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A14C3B2-4CC5-1AAA-FC2F-A1429A333DEE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0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6" r:id="rId2"/>
    <p:sldLayoutId id="2147483674" r:id="rId3"/>
    <p:sldLayoutId id="2147483678" r:id="rId4"/>
    <p:sldLayoutId id="214748367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highlight>
            <a:srgbClr val="FFFFFF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200" b="1" kern="1200">
          <a:solidFill>
            <a:schemeClr val="bg1"/>
          </a:solidFill>
          <a:highlight>
            <a:srgbClr val="000000"/>
          </a:highligh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B4EE9-BD4D-00C5-79C1-017C90503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81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208B0-5F3E-B510-0177-EBD6F4BC4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09439"/>
            <a:ext cx="10515600" cy="5204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A14C3B2-4CC5-1AAA-FC2F-A1429A333DE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9753829" y="534018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5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highlight>
            <a:srgbClr val="FFFFFF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3200" b="1" kern="1200">
          <a:solidFill>
            <a:schemeClr val="bg1"/>
          </a:solidFill>
          <a:highlight>
            <a:srgbClr val="000000"/>
          </a:highligh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E127057-B0D9-4D23-C96F-FB49495E15E7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5675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0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1" r:id="rId2"/>
    <p:sldLayoutId id="2147483654" r:id="rId3"/>
    <p:sldLayoutId id="2147483650" r:id="rId4"/>
    <p:sldLayoutId id="2147483657" r:id="rId5"/>
    <p:sldLayoutId id="2147483899" r:id="rId6"/>
    <p:sldLayoutId id="2147483900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C904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9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6226BDB-904E-5EC0-CD10-DD53DC33A4F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3331"/>
            <a:ext cx="1797145" cy="45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97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1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FFFF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9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6226BDB-904E-5EC0-CD10-DD53DC33A4F0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3331"/>
            <a:ext cx="1797145" cy="45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4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FFFF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F959C9-853E-4B88-BA80-FA1B8FB5B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126BD-55F7-1907-6C38-E0CAC51F7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C9A7F-908A-AED4-9FFD-F1F33F229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03BC2-5D58-4FE0-9B4D-1FC6CA8EE41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29B8F-4604-4A6F-34E1-639F0CFB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4EDC-A86E-AB05-5F40-EAF0DB5AB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36831-CF28-430E-8DDE-378751482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70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E127057-B0D9-4D23-C96F-FB49495E15E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5675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806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C904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E127057-B0D9-4D23-C96F-FB49495E15E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5675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C904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90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6226BDB-904E-5EC0-CD10-DD53DC33A4F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3331"/>
            <a:ext cx="1797145" cy="459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07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FFFF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4B482-75FF-E1DE-6005-7449861F8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7494"/>
            <a:ext cx="10515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BF203B-4137-7FBE-734A-DFE102E94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11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1E127057-B0D9-4D23-C96F-FB49495E15E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838200" y="6035675"/>
            <a:ext cx="178797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highlight>
            <a:srgbClr val="FFC904"/>
          </a:highlight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07F7-D1E8-6696-73A3-48CCEF0E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166" y="224166"/>
            <a:ext cx="11885871" cy="78076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>
                <a:solidFill>
                  <a:schemeClr val="bg1"/>
                </a:solidFill>
                <a:highlight>
                  <a:srgbClr val="000000"/>
                </a:highlight>
              </a:rPr>
              <a:t>STUDENTS ONLY:</a:t>
            </a:r>
            <a:br>
              <a:rPr lang="en-US">
                <a:solidFill>
                  <a:schemeClr val="bg1"/>
                </a:solidFill>
                <a:highlight>
                  <a:srgbClr val="000000"/>
                </a:highlight>
              </a:rPr>
            </a:br>
            <a:r>
              <a:rPr lang="en-US"/>
              <a:t>Check You and Your Guests Into Orientation!</a:t>
            </a:r>
          </a:p>
        </p:txBody>
      </p:sp>
      <p:pic>
        <p:nvPicPr>
          <p:cNvPr id="5" name="Picture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80817D5-48D9-E519-D6FC-6DC615A74E60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0" t="4885" r="4103" b="4818"/>
          <a:stretch/>
        </p:blipFill>
        <p:spPr>
          <a:xfrm>
            <a:off x="2524164" y="1279574"/>
            <a:ext cx="2935397" cy="28931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4ADE63C-7234-0944-53E2-4D388699871A}"/>
              </a:ext>
            </a:extLst>
          </p:cNvPr>
          <p:cNvSpPr txBox="1"/>
          <p:nvPr/>
        </p:nvSpPr>
        <p:spPr>
          <a:xfrm>
            <a:off x="104166" y="1931922"/>
            <a:ext cx="24980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Log into your Orientation Reservation by going to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C904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bit.ly/UCFVZSSO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or scanning this QR code.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C904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7CC092-7D7B-C81D-9FCB-67BA7C2C2613}"/>
              </a:ext>
            </a:extLst>
          </p:cNvPr>
          <p:cNvSpPr txBox="1"/>
          <p:nvPr/>
        </p:nvSpPr>
        <p:spPr>
          <a:xfrm>
            <a:off x="204674" y="1285591"/>
            <a:ext cx="1505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Arial Black" panose="020B0A04020102020204" pitchFamily="34" charset="0"/>
              </a:rPr>
              <a:t>Step</a:t>
            </a:r>
          </a:p>
        </p:txBody>
      </p:sp>
      <p:pic>
        <p:nvPicPr>
          <p:cNvPr id="13" name="Graphic 12" descr="Badge 1 with solid fill">
            <a:extLst>
              <a:ext uri="{FF2B5EF4-FFF2-40B4-BE49-F238E27FC236}">
                <a16:creationId xmlns:a16="http://schemas.microsoft.com/office/drawing/2014/main" id="{653DC2E8-4941-D2EB-CC11-1170011C3B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1469897" y="1151556"/>
            <a:ext cx="914400" cy="9144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9D5EED5-1F18-EF8C-D0A2-4D195EB0330F}"/>
              </a:ext>
            </a:extLst>
          </p:cNvPr>
          <p:cNvSpPr txBox="1"/>
          <p:nvPr/>
        </p:nvSpPr>
        <p:spPr>
          <a:xfrm>
            <a:off x="6130055" y="1931922"/>
            <a:ext cx="25877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Next, scan this QR code and fill out </a:t>
            </a:r>
            <a:r>
              <a:rPr kumimoji="0" lang="en-US" sz="30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3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form </a:t>
            </a:r>
            <a:r>
              <a:rPr lang="en-US" sz="3000" b="1" u="sng">
                <a:solidFill>
                  <a:prstClr val="black"/>
                </a:solidFill>
                <a:highlight>
                  <a:srgbClr val="FFC904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accurately.</a:t>
            </a:r>
            <a:endParaRPr kumimoji="0" lang="en-US" sz="30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highlight>
                <a:srgbClr val="FFC904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CCC713-555A-E3FB-41AC-BA43F98DF4C9}"/>
              </a:ext>
            </a:extLst>
          </p:cNvPr>
          <p:cNvSpPr txBox="1"/>
          <p:nvPr/>
        </p:nvSpPr>
        <p:spPr>
          <a:xfrm>
            <a:off x="6230563" y="1285591"/>
            <a:ext cx="1505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Arial Black" panose="020B0A04020102020204" pitchFamily="34" charset="0"/>
              </a:rPr>
              <a:t>Step</a:t>
            </a:r>
          </a:p>
        </p:txBody>
      </p:sp>
      <p:pic>
        <p:nvPicPr>
          <p:cNvPr id="18" name="Graphic 17" descr="Badge with solid fill">
            <a:extLst>
              <a:ext uri="{FF2B5EF4-FFF2-40B4-BE49-F238E27FC236}">
                <a16:creationId xmlns:a16="http://schemas.microsoft.com/office/drawing/2014/main" id="{260EE023-8ADD-6026-8943-DD077A061B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7491690" y="1151556"/>
            <a:ext cx="914400" cy="91440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AFCC1A4-2BA2-7C26-0D1B-78D93F7CF140}"/>
              </a:ext>
            </a:extLst>
          </p:cNvPr>
          <p:cNvSpPr txBox="1"/>
          <p:nvPr/>
        </p:nvSpPr>
        <p:spPr>
          <a:xfrm>
            <a:off x="206888" y="4759954"/>
            <a:ext cx="1505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>
                <a:latin typeface="Arial Black" panose="020B0A04020102020204" pitchFamily="34" charset="0"/>
              </a:rPr>
              <a:t>Step</a:t>
            </a:r>
          </a:p>
        </p:txBody>
      </p:sp>
      <p:pic>
        <p:nvPicPr>
          <p:cNvPr id="22" name="Graphic 21" descr="Badge 3 with solid fill">
            <a:extLst>
              <a:ext uri="{FF2B5EF4-FFF2-40B4-BE49-F238E27FC236}">
                <a16:creationId xmlns:a16="http://schemas.microsoft.com/office/drawing/2014/main" id="{882E18B8-8CBC-4A22-2A70-40D4CE780B5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/>
              </a:ext>
            </a:extLst>
          </a:blip>
          <a:stretch>
            <a:fillRect/>
          </a:stretch>
        </p:blipFill>
        <p:spPr>
          <a:xfrm>
            <a:off x="1469897" y="4625919"/>
            <a:ext cx="914400" cy="9144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BFC642B-E717-28D8-D0A7-3F3F9CCD96B2}"/>
              </a:ext>
            </a:extLst>
          </p:cNvPr>
          <p:cNvSpPr txBox="1"/>
          <p:nvPr/>
        </p:nvSpPr>
        <p:spPr>
          <a:xfrm>
            <a:off x="2384297" y="4600525"/>
            <a:ext cx="9466689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Bef>
                <a:spcPts val="1000"/>
              </a:spcBef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Click	 	 </a:t>
            </a:r>
            <a:r>
              <a:rPr lang="en-US" sz="2800">
                <a:solidFill>
                  <a:prstClr val="black"/>
                </a:solidFill>
                <a:latin typeface="Arial"/>
                <a:cs typeface="Arial"/>
              </a:rPr>
              <a:t>     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and then connect with an Orientation Leader 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(look for the black First Year Experience polos!)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cs typeface="Arial"/>
              </a:rPr>
              <a:t> to receive </a:t>
            </a:r>
            <a:r>
              <a:rPr lang="en-US" sz="2800">
                <a:solidFill>
                  <a:prstClr val="black"/>
                </a:solidFill>
                <a:latin typeface="Arial"/>
                <a:cs typeface="Arial"/>
              </a:rPr>
              <a:t>your Orientation materials.</a:t>
            </a:r>
            <a:endParaRPr lang="en-US" sz="2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F0D8068-59F5-C825-ECC9-4ECE472B39D4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3376793" y="4600525"/>
            <a:ext cx="1512079" cy="525384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70868F64-FD5E-1AE0-B152-85A8C9D56ECE}"/>
              </a:ext>
            </a:extLst>
          </p:cNvPr>
          <p:cNvSpPr/>
          <p:nvPr/>
        </p:nvSpPr>
        <p:spPr>
          <a:xfrm>
            <a:off x="104166" y="1151556"/>
            <a:ext cx="5455903" cy="318505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52747E-0BE5-DD67-6C77-0C3BE3A474EF}"/>
              </a:ext>
            </a:extLst>
          </p:cNvPr>
          <p:cNvSpPr/>
          <p:nvPr/>
        </p:nvSpPr>
        <p:spPr>
          <a:xfrm>
            <a:off x="6047101" y="1151556"/>
            <a:ext cx="5803885" cy="318505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83F6F0-CFBA-5DC6-BC04-0AB7195D638E}"/>
              </a:ext>
            </a:extLst>
          </p:cNvPr>
          <p:cNvSpPr/>
          <p:nvPr/>
        </p:nvSpPr>
        <p:spPr>
          <a:xfrm>
            <a:off x="119931" y="4447313"/>
            <a:ext cx="12072069" cy="15148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qr code with black squares&#10;&#10;AI-generated content may be incorrect.">
            <a:extLst>
              <a:ext uri="{FF2B5EF4-FFF2-40B4-BE49-F238E27FC236}">
                <a16:creationId xmlns:a16="http://schemas.microsoft.com/office/drawing/2014/main" id="{0F8177BD-FEB4-D677-BD62-E5EE0CF1556F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7" t="5582" r="4936" b="5427"/>
          <a:stretch/>
        </p:blipFill>
        <p:spPr>
          <a:xfrm>
            <a:off x="8717789" y="1273652"/>
            <a:ext cx="3012793" cy="2959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170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E63DF-88FF-958F-44DB-0B598227C3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DC1BF-93F7-06CB-84F1-9BE682C37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myKnight STAR mobile promotion</a:t>
            </a:r>
          </a:p>
        </p:txBody>
      </p:sp>
      <p:pic>
        <p:nvPicPr>
          <p:cNvPr id="4" name="Content Placeholder 3" descr="A qr code on a screen&#10;&#10;AI-generated content may be incorrect.">
            <a:extLst>
              <a:ext uri="{FF2B5EF4-FFF2-40B4-BE49-F238E27FC236}">
                <a16:creationId xmlns:a16="http://schemas.microsoft.com/office/drawing/2014/main" id="{DAF06290-9C96-471D-59C1-FF1A7CA409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653825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07F7-D1E8-6696-73A3-48CCEF0E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088" y="366070"/>
            <a:ext cx="4204823" cy="1519015"/>
          </a:xfrm>
        </p:spPr>
        <p:txBody>
          <a:bodyPr/>
          <a:lstStyle/>
          <a:p>
            <a:r>
              <a:rPr lang="en-US"/>
              <a:t>Meet </a:t>
            </a:r>
            <a:r>
              <a:rPr lang="en-US" err="1"/>
              <a:t>Knightbot</a:t>
            </a:r>
            <a:r>
              <a:rPr lang="en-US"/>
              <a:t>, the UCF Chatbot!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A7956-A9EE-D4EB-07AE-C037B3A5F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964" y="2893149"/>
            <a:ext cx="7898900" cy="2699527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err="1"/>
              <a:t>Knightbot</a:t>
            </a:r>
            <a:r>
              <a:rPr lang="en-US" sz="9600" b="1"/>
              <a:t> can answer </a:t>
            </a:r>
            <a:r>
              <a:rPr lang="en-US" sz="9600" b="1">
                <a:highlight>
                  <a:srgbClr val="FFC904"/>
                </a:highlight>
              </a:rPr>
              <a:t>general questions via text</a:t>
            </a:r>
            <a:br>
              <a:rPr lang="en-US" sz="9600" b="1">
                <a:highlight>
                  <a:srgbClr val="FFC904"/>
                </a:highlight>
              </a:rPr>
            </a:br>
            <a:r>
              <a:rPr lang="en-US" sz="9600" b="1"/>
              <a:t>or connect you with a human who can help</a:t>
            </a:r>
          </a:p>
          <a:p>
            <a:r>
              <a:rPr lang="en-US" sz="400" b="1"/>
              <a:t>H</a:t>
            </a:r>
            <a:r>
              <a:rPr lang="en-US" sz="2800" b="1"/>
              <a:t> </a:t>
            </a:r>
          </a:p>
          <a:p>
            <a:r>
              <a:rPr lang="en-US" sz="9600" b="1" err="1"/>
              <a:t>Knightbot</a:t>
            </a:r>
            <a:r>
              <a:rPr lang="en-US" sz="9600" b="1"/>
              <a:t> will also </a:t>
            </a:r>
            <a:r>
              <a:rPr lang="en-US" sz="9600" b="1">
                <a:highlight>
                  <a:srgbClr val="FFC904"/>
                </a:highlight>
              </a:rPr>
              <a:t>text you personalized reminders</a:t>
            </a:r>
            <a:r>
              <a:rPr lang="en-US" sz="9600" b="1"/>
              <a:t> of what you need to do to succeed</a:t>
            </a:r>
          </a:p>
          <a:p>
            <a:endParaRPr lang="en-US" sz="2800"/>
          </a:p>
          <a:p>
            <a:endParaRPr lang="en-US" sz="2400" b="1"/>
          </a:p>
          <a:p>
            <a:endParaRPr lang="en-US"/>
          </a:p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B9370A2-B488-05ED-2353-7E0B5F24FCF9}"/>
              </a:ext>
            </a:extLst>
          </p:cNvPr>
          <p:cNvGrpSpPr/>
          <p:nvPr/>
        </p:nvGrpSpPr>
        <p:grpSpPr>
          <a:xfrm>
            <a:off x="8959061" y="287466"/>
            <a:ext cx="3082048" cy="6126640"/>
            <a:chOff x="8483157" y="836559"/>
            <a:chExt cx="2701436" cy="525150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D8DCABA-7BCE-5A09-6E4C-6F563B25FD11}"/>
                </a:ext>
              </a:extLst>
            </p:cNvPr>
            <p:cNvGrpSpPr/>
            <p:nvPr/>
          </p:nvGrpSpPr>
          <p:grpSpPr>
            <a:xfrm>
              <a:off x="8483157" y="836559"/>
              <a:ext cx="2701436" cy="5251509"/>
              <a:chOff x="4960237" y="1390538"/>
              <a:chExt cx="2271526" cy="4416913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2B8E38B5-E1E7-2358-4548-6D406BCA73D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69499" b="17988"/>
              <a:stretch/>
            </p:blipFill>
            <p:spPr>
              <a:xfrm>
                <a:off x="4960237" y="1390538"/>
                <a:ext cx="2271526" cy="4416913"/>
              </a:xfrm>
              <a:prstGeom prst="rect">
                <a:avLst/>
              </a:prstGeom>
            </p:spPr>
          </p:pic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C10F6D2-64AC-172E-94F5-3790BDDD15DB}"/>
                  </a:ext>
                </a:extLst>
              </p:cNvPr>
              <p:cNvSpPr/>
              <p:nvPr/>
            </p:nvSpPr>
            <p:spPr>
              <a:xfrm>
                <a:off x="5068724" y="1855694"/>
                <a:ext cx="2054552" cy="345141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7" name="Picture 6" descr="Graphical user interface, text, application, chat or text message&#10;&#10;Description automatically generated">
              <a:extLst>
                <a:ext uri="{FF2B5EF4-FFF2-40B4-BE49-F238E27FC236}">
                  <a16:creationId xmlns:a16="http://schemas.microsoft.com/office/drawing/2014/main" id="{8D93A556-20A5-B516-E1E2-08E3A9FFEC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/>
            <a:srcRect l="3421"/>
            <a:stretch/>
          </p:blipFill>
          <p:spPr>
            <a:xfrm>
              <a:off x="8709378" y="1295646"/>
              <a:ext cx="2248992" cy="417274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D329A90-FEB7-0059-5C79-829EF2AE20C9}"/>
              </a:ext>
            </a:extLst>
          </p:cNvPr>
          <p:cNvGrpSpPr/>
          <p:nvPr/>
        </p:nvGrpSpPr>
        <p:grpSpPr>
          <a:xfrm>
            <a:off x="170963" y="2994119"/>
            <a:ext cx="808231" cy="783011"/>
            <a:chOff x="4910716" y="1782802"/>
            <a:chExt cx="1068138" cy="1068138"/>
          </a:xfrm>
        </p:grpSpPr>
        <p:pic>
          <p:nvPicPr>
            <p:cNvPr id="11" name="Graphic 10" descr="Question Mark outline">
              <a:extLst>
                <a:ext uri="{FF2B5EF4-FFF2-40B4-BE49-F238E27FC236}">
                  <a16:creationId xmlns:a16="http://schemas.microsoft.com/office/drawing/2014/main" id="{FF3343E0-EFAB-31E2-F301-3EF58B51E19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5240068" y="1855746"/>
              <a:ext cx="535531" cy="535531"/>
            </a:xfrm>
            <a:prstGeom prst="rect">
              <a:avLst/>
            </a:prstGeom>
          </p:spPr>
        </p:pic>
        <p:pic>
          <p:nvPicPr>
            <p:cNvPr id="12" name="Graphic 11" descr="Thought outline">
              <a:extLst>
                <a:ext uri="{FF2B5EF4-FFF2-40B4-BE49-F238E27FC236}">
                  <a16:creationId xmlns:a16="http://schemas.microsoft.com/office/drawing/2014/main" id="{879F3580-1E32-C6B9-F012-9372C2A640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4910716" y="1782802"/>
              <a:ext cx="1068138" cy="1068138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587E261-E15E-C9C0-CE5C-45B5F6474BDE}"/>
              </a:ext>
            </a:extLst>
          </p:cNvPr>
          <p:cNvGrpSpPr/>
          <p:nvPr/>
        </p:nvGrpSpPr>
        <p:grpSpPr>
          <a:xfrm>
            <a:off x="127456" y="4209894"/>
            <a:ext cx="834784" cy="950018"/>
            <a:chOff x="801095" y="4417080"/>
            <a:chExt cx="1327113" cy="1327113"/>
          </a:xfrm>
        </p:grpSpPr>
        <p:pic>
          <p:nvPicPr>
            <p:cNvPr id="14" name="Graphic 13" descr="Megaphone1 outline">
              <a:extLst>
                <a:ext uri="{FF2B5EF4-FFF2-40B4-BE49-F238E27FC236}">
                  <a16:creationId xmlns:a16="http://schemas.microsoft.com/office/drawing/2014/main" id="{F3CAECB1-1FCA-4139-9610-9C5FB7756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/>
                </a:ext>
              </a:extLst>
            </a:blip>
            <a:stretch>
              <a:fillRect/>
            </a:stretch>
          </p:blipFill>
          <p:spPr>
            <a:xfrm>
              <a:off x="801095" y="4417080"/>
              <a:ext cx="1327113" cy="1327113"/>
            </a:xfrm>
            <a:prstGeom prst="rect">
              <a:avLst/>
            </a:prstGeom>
          </p:spPr>
        </p:pic>
        <p:pic>
          <p:nvPicPr>
            <p:cNvPr id="15" name="Picture 14" descr="A yellow horse with a star and a star&#10;&#10;Description automatically generated">
              <a:extLst>
                <a:ext uri="{FF2B5EF4-FFF2-40B4-BE49-F238E27FC236}">
                  <a16:creationId xmlns:a16="http://schemas.microsoft.com/office/drawing/2014/main" id="{04D5F1E3-7433-FD0A-16A5-3D000A17F6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/>
            <a:srcRect l="29432" t="3500" r="29647" b="5486"/>
            <a:stretch/>
          </p:blipFill>
          <p:spPr>
            <a:xfrm>
              <a:off x="1373303" y="4948947"/>
              <a:ext cx="265538" cy="283679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0F34D1E-D1FB-86C3-8AAE-D7F2B45B5979}"/>
              </a:ext>
            </a:extLst>
          </p:cNvPr>
          <p:cNvSpPr txBox="1"/>
          <p:nvPr/>
        </p:nvSpPr>
        <p:spPr>
          <a:xfrm>
            <a:off x="287468" y="1268736"/>
            <a:ext cx="83667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600" b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407-993-6880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D6A7BB-B2E0-653B-81E8-1D1E38C73966}"/>
              </a:ext>
            </a:extLst>
          </p:cNvPr>
          <p:cNvSpPr txBox="1"/>
          <p:nvPr/>
        </p:nvSpPr>
        <p:spPr>
          <a:xfrm>
            <a:off x="170963" y="5452319"/>
            <a:ext cx="8412880" cy="452432"/>
          </a:xfrm>
          <a:prstGeom prst="rect">
            <a:avLst/>
          </a:prstGeom>
          <a:noFill/>
          <a:ln w="38100">
            <a:solidFill>
              <a:schemeClr val="bg1"/>
            </a:solidFill>
            <a:prstDash val="sysDash"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Add</a:t>
            </a:r>
            <a:r>
              <a:rPr kumimoji="0" lang="en-US" sz="2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000000"/>
                </a:highligh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err="1">
                <a:ln>
                  <a:noFill/>
                </a:ln>
                <a:effectLst/>
                <a:highlight>
                  <a:srgbClr val="FFC904"/>
                </a:highlight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Knightbot</a:t>
            </a:r>
            <a:r>
              <a:rPr lang="en-US" sz="2600" b="1">
                <a:solidFill>
                  <a:schemeClr val="bg1"/>
                </a:solidFill>
                <a:highlight>
                  <a:srgbClr val="000000"/>
                </a:highligh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to your phone so you don’t miss out!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highlight>
                <a:srgbClr val="000000"/>
              </a:highlight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71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D794D-1FD2-C140-7684-A7AFECE26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E6F3424-F3EC-E7F8-6DC4-E935DFD414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/>
          <a:lstStyle/>
          <a:p>
            <a:r>
              <a:rPr lang="en-US" sz="8800"/>
              <a:t>About Our Knighthood</a:t>
            </a:r>
          </a:p>
        </p:txBody>
      </p:sp>
    </p:spTree>
    <p:extLst>
      <p:ext uri="{BB962C8B-B14F-4D97-AF65-F5344CB8AC3E}">
        <p14:creationId xmlns:p14="http://schemas.microsoft.com/office/powerpoint/2010/main" val="4164166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erson wearing a garment&#10;&#10;Description automatically generated with low confidence">
            <a:extLst>
              <a:ext uri="{FF2B5EF4-FFF2-40B4-BE49-F238E27FC236}">
                <a16:creationId xmlns:a16="http://schemas.microsoft.com/office/drawing/2014/main" id="{AE30F15A-1D3E-95C4-D743-DCEFB6585D01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1245" y="-161055"/>
            <a:ext cx="7510896" cy="705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62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>
            <a:extLst>
              <a:ext uri="{FF2B5EF4-FFF2-40B4-BE49-F238E27FC236}">
                <a16:creationId xmlns:a16="http://schemas.microsoft.com/office/drawing/2014/main" id="{2A9FD986-1AE3-4E0D-5736-3182E748B7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88"/>
          <a:stretch/>
        </p:blipFill>
        <p:spPr bwMode="auto">
          <a:xfrm>
            <a:off x="3282043" y="194443"/>
            <a:ext cx="5777982" cy="646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100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A19BEE6F-599C-F075-00AD-7EB9F8AF1E88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541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qr code with palm leaves&#10;&#10;Description automatically generated">
            <a:extLst>
              <a:ext uri="{FF2B5EF4-FFF2-40B4-BE49-F238E27FC236}">
                <a16:creationId xmlns:a16="http://schemas.microsoft.com/office/drawing/2014/main" id="{B34A45C7-4C96-C043-8E09-31B0DE3036F6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132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EA44F-E917-6C15-07FE-9BC7777830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C6E70-F3EA-ECCA-6938-B80FD923E4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A stadium with a crowd of people&#10;&#10;Description automatically generated">
            <a:extLst>
              <a:ext uri="{FF2B5EF4-FFF2-40B4-BE49-F238E27FC236}">
                <a16:creationId xmlns:a16="http://schemas.microsoft.com/office/drawing/2014/main" id="{CE81CE2F-C980-C6CC-32C8-B620E5E6CB2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456" y="-1"/>
            <a:ext cx="12286034" cy="6910895"/>
          </a:xfrm>
          <a:prstGeom prst="rect">
            <a:avLst/>
          </a:prstGeom>
        </p:spPr>
      </p:pic>
      <p:pic>
        <p:nvPicPr>
          <p:cNvPr id="5" name="Picture 4" descr="A person in a garment holding a sword&#10;&#10;AI-generated content may be incorrect.">
            <a:extLst>
              <a:ext uri="{FF2B5EF4-FFF2-40B4-BE49-F238E27FC236}">
                <a16:creationId xmlns:a16="http://schemas.microsoft.com/office/drawing/2014/main" id="{4142E4D1-118A-E3F5-99A9-FAAD895AC56D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-30481" y="0"/>
            <a:ext cx="12444871" cy="700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327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F413-00AA-8B70-9AF4-A8BA4DD66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green leaves with black text&#10;&#10;Description automatically generated">
            <a:extLst>
              <a:ext uri="{FF2B5EF4-FFF2-40B4-BE49-F238E27FC236}">
                <a16:creationId xmlns:a16="http://schemas.microsoft.com/office/drawing/2014/main" id="{9AC59C2D-85EC-9B68-50C0-A2E9BA7BE8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3240461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07F7-D1E8-6696-73A3-48CCEF0E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538384"/>
            <a:ext cx="6007608" cy="1519015"/>
          </a:xfrm>
        </p:spPr>
        <p:txBody>
          <a:bodyPr>
            <a:normAutofit/>
          </a:bodyPr>
          <a:lstStyle/>
          <a:p>
            <a:r>
              <a:rPr lang="en-US" sz="4800" dirty="0"/>
              <a:t>Pegasus Palooza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A7956-A9EE-D4EB-07AE-C037B3A5F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3776" y="1353312"/>
            <a:ext cx="5934456" cy="47426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"/>
                <a:cs typeface="Arial"/>
              </a:rPr>
              <a:t>A series of events during the beginning of each semester to welcome new Knights!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/>
                <a:cs typeface="Arial"/>
              </a:rPr>
              <a:t>Major Events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C904"/>
                </a:highlight>
              </a:rPr>
              <a:t>The Knighting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highlight>
                  <a:srgbClr val="FFC904"/>
                </a:highlight>
              </a:rPr>
              <a:t>Opening Knight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Summer Palooza </a:t>
            </a:r>
            <a:r>
              <a:rPr lang="en-US" sz="1800" b="1" dirty="0">
                <a:solidFill>
                  <a:schemeClr val="bg1"/>
                </a:solidFill>
                <a:highlight>
                  <a:srgbClr val="000000"/>
                </a:highlight>
              </a:rPr>
              <a:t>*new!*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Comedy Knight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Movie Knight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Concert Knight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Lavender Brunch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9A638C-458E-D5DA-84E0-A632ECF5AE9D}"/>
              </a:ext>
            </a:extLst>
          </p:cNvPr>
          <p:cNvPicPr>
            <a:picLocks noChangeAspect="1"/>
          </p:cNvPicPr>
          <p:nvPr/>
        </p:nvPicPr>
        <p:blipFill rotWithShape="1">
          <a:blip/>
          <a:srcRect t="13962" b="7929"/>
          <a:stretch/>
        </p:blipFill>
        <p:spPr>
          <a:xfrm>
            <a:off x="7118922" y="131366"/>
            <a:ext cx="4999794" cy="5845347"/>
          </a:xfrm>
          <a:prstGeom prst="rect">
            <a:avLst/>
          </a:prstGeom>
          <a:noFill/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3E57B6C5-46E8-A817-0C85-25EFD3B9C11B}"/>
              </a:ext>
            </a:extLst>
          </p:cNvPr>
          <p:cNvGrpSpPr/>
          <p:nvPr/>
        </p:nvGrpSpPr>
        <p:grpSpPr>
          <a:xfrm>
            <a:off x="7525024" y="6198224"/>
            <a:ext cx="4443064" cy="523220"/>
            <a:chOff x="8280000" y="6222090"/>
            <a:chExt cx="4443064" cy="523220"/>
          </a:xfrm>
        </p:grpSpPr>
        <p:pic>
          <p:nvPicPr>
            <p:cNvPr id="1026" name="Picture 2" descr="Instagram logo transparent vector - kdastop">
              <a:extLst>
                <a:ext uri="{FF2B5EF4-FFF2-40B4-BE49-F238E27FC236}">
                  <a16:creationId xmlns:a16="http://schemas.microsoft.com/office/drawing/2014/main" id="{82B1CE8A-A230-E748-53C2-0B3794DC0D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05226" y="6327858"/>
              <a:ext cx="413782" cy="4137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7B767C2-3205-A743-0E1A-67EC2245FBB7}"/>
                </a:ext>
              </a:extLst>
            </p:cNvPr>
            <p:cNvSpPr txBox="1"/>
            <p:nvPr/>
          </p:nvSpPr>
          <p:spPr>
            <a:xfrm>
              <a:off x="8280000" y="6222090"/>
              <a:ext cx="444306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@ucf_osi</a:t>
              </a:r>
              <a:endPara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52878A98-6D66-C240-BA29-C5AC95E4FD71}"/>
              </a:ext>
            </a:extLst>
          </p:cNvPr>
          <p:cNvSpPr txBox="1">
            <a:spLocks/>
          </p:cNvSpPr>
          <p:nvPr/>
        </p:nvSpPr>
        <p:spPr>
          <a:xfrm>
            <a:off x="4135882" y="2624470"/>
            <a:ext cx="2931004" cy="2420496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000" dirty="0">
                <a:solidFill>
                  <a:srgbClr val="000000"/>
                </a:solidFill>
                <a:latin typeface="Arial Black"/>
                <a:cs typeface="Arial"/>
              </a:rPr>
              <a:t>bit.ly/PEGPALOOZA</a:t>
            </a:r>
            <a:endParaRPr lang="en-US" sz="2000">
              <a:solidFill>
                <a:srgbClr val="000000"/>
              </a:solidFill>
              <a:latin typeface="Arial Black"/>
            </a:endParaRPr>
          </a:p>
        </p:txBody>
      </p:sp>
      <p:pic>
        <p:nvPicPr>
          <p:cNvPr id="9" name="Picture 8" descr="A qr code with a black background&#10;&#10;AI-generated content may be incorrect.">
            <a:extLst>
              <a:ext uri="{FF2B5EF4-FFF2-40B4-BE49-F238E27FC236}">
                <a16:creationId xmlns:a16="http://schemas.microsoft.com/office/drawing/2014/main" id="{459F0159-698E-9BF8-8EE2-1EAEB147ACB7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4580861" y="2755605"/>
            <a:ext cx="2046768" cy="197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9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7F726-CFB4-8082-D58E-AB36739D1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/>
              <a:t>Welcome to</a:t>
            </a:r>
            <a:br>
              <a:rPr lang="en-US" sz="7200"/>
            </a:br>
            <a:r>
              <a:rPr lang="en-US" sz="7200"/>
              <a:t>Knight Nation!</a:t>
            </a:r>
          </a:p>
        </p:txBody>
      </p:sp>
    </p:spTree>
    <p:extLst>
      <p:ext uri="{BB962C8B-B14F-4D97-AF65-F5344CB8AC3E}">
        <p14:creationId xmlns:p14="http://schemas.microsoft.com/office/powerpoint/2010/main" val="376632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07F7-D1E8-6696-73A3-48CCEF0E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323" y="549793"/>
            <a:ext cx="7008894" cy="757376"/>
          </a:xfrm>
        </p:spPr>
        <p:txBody>
          <a:bodyPr>
            <a:normAutofit/>
          </a:bodyPr>
          <a:lstStyle/>
          <a:p>
            <a:r>
              <a:rPr lang="en-US" sz="4400"/>
              <a:t>Family Weekend</a:t>
            </a:r>
          </a:p>
        </p:txBody>
      </p:sp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9C9817F4-AF19-D8A8-1231-E04A63EB4BEA}"/>
              </a:ext>
            </a:extLst>
          </p:cNvPr>
          <p:cNvSpPr txBox="1">
            <a:spLocks/>
          </p:cNvSpPr>
          <p:nvPr/>
        </p:nvSpPr>
        <p:spPr>
          <a:xfrm>
            <a:off x="410444" y="1179321"/>
            <a:ext cx="7067508" cy="5035032"/>
          </a:xfrm>
          <a:prstGeom prst="rect">
            <a:avLst/>
          </a:prstGeom>
          <a:noFill/>
          <a:ln w="38100">
            <a:noFill/>
          </a:ln>
        </p:spPr>
        <p:txBody>
          <a:bodyPr lIns="91440" tIns="45720" rIns="91440" bIns="4572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2395" lvl="1" indent="0">
              <a:lnSpc>
                <a:spcPct val="120000"/>
              </a:lnSpc>
              <a:buNone/>
              <a:defRPr/>
            </a:pPr>
            <a:r>
              <a:rPr kumimoji="0" lang="en-US" sz="5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00"/>
                </a:highlight>
                <a:uLnTx/>
                <a:uFillTx/>
                <a:latin typeface="Arial"/>
                <a:cs typeface="Arial"/>
                <a:sym typeface="Arial"/>
              </a:rPr>
              <a:t>September 5 – 7, 2025 </a:t>
            </a:r>
            <a:endParaRPr lang="en-US" sz="5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112395" lvl="1" indent="0">
              <a:lnSpc>
                <a:spcPct val="120000"/>
              </a:lnSpc>
              <a:buNone/>
              <a:defRPr/>
            </a:pPr>
            <a:endParaRPr lang="en-US" sz="1000" dirty="0">
              <a:solidFill>
                <a:prstClr val="black"/>
              </a:solidFill>
              <a:latin typeface="Arial"/>
              <a:cs typeface="Arial"/>
              <a:sym typeface="Arial"/>
            </a:endParaRPr>
          </a:p>
          <a:p>
            <a:pPr marL="112395" lvl="1" indent="0">
              <a:lnSpc>
                <a:spcPct val="120000"/>
              </a:lnSpc>
              <a:buNone/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Things to look forward to...</a:t>
            </a:r>
            <a:endParaRPr lang="en-US" sz="28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569595" lvl="1" indent="-457200">
              <a:lnSpc>
                <a:spcPct val="120000"/>
              </a:lnSpc>
              <a:defRPr/>
            </a:pPr>
            <a:r>
              <a:rPr lang="en-US" sz="2800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Tailgates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, football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 game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carnival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, shows</a:t>
            </a:r>
            <a:r>
              <a:rPr lang="en-US" sz="2800" dirty="0">
                <a:solidFill>
                  <a:prstClr val="black"/>
                </a:solidFill>
                <a:latin typeface="Arial"/>
                <a:cs typeface="Arial"/>
                <a:sym typeface="Arial"/>
              </a:rPr>
              <a:t>, and much  more!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569595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UCF themed giveaways and treats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569595" lvl="1" indent="-457200">
              <a:lnSpc>
                <a:spcPct val="120000"/>
              </a:lnSpc>
              <a:spcBef>
                <a:spcPts val="0"/>
              </a:spcBef>
              <a:defRPr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C904"/>
                </a:highlight>
                <a:uLnTx/>
                <a:uFillTx/>
                <a:latin typeface="Arial"/>
                <a:ea typeface="+mn-ea"/>
                <a:cs typeface="Arial"/>
                <a:sym typeface="Arial"/>
              </a:rPr>
              <a:t>Registration for Family Weekend 2025 will open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C904"/>
                </a:highlight>
                <a:uLnTx/>
                <a:uFillTx/>
                <a:latin typeface="Arial"/>
                <a:ea typeface="+mn-ea"/>
                <a:cs typeface="Arial"/>
                <a:sym typeface="Arial"/>
              </a:rPr>
              <a:t> soon</a:t>
            </a: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C904"/>
                </a:highlight>
                <a:uLnTx/>
                <a:uFillTx/>
                <a:latin typeface="Arial"/>
                <a:ea typeface="+mn-ea"/>
                <a:cs typeface="Arial"/>
                <a:sym typeface="Arial"/>
              </a:rPr>
              <a:t>!</a:t>
            </a:r>
            <a:endParaRPr 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FFC904"/>
              </a:highlight>
              <a:uLnTx/>
              <a:uFillTx/>
              <a:latin typeface="Arial"/>
              <a:cs typeface="Arial"/>
            </a:endParaRPr>
          </a:p>
          <a:p>
            <a:pPr marL="569595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Find out more at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bit.ly/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UCFFamWeekend</a:t>
            </a:r>
            <a:endParaRPr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569595" marR="0" lvl="1" indent="-4572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pic>
        <p:nvPicPr>
          <p:cNvPr id="3" name="Picture 2" descr="A black and yellow sign with a horse and text&#10;&#10;Description automatically generated">
            <a:extLst>
              <a:ext uri="{FF2B5EF4-FFF2-40B4-BE49-F238E27FC236}">
                <a16:creationId xmlns:a16="http://schemas.microsoft.com/office/drawing/2014/main" id="{886F1A21-6C79-B135-BE19-24D7BD0121CB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439006" y="-538243"/>
            <a:ext cx="4752994" cy="793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844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07F7-D1E8-6696-73A3-48CCEF0E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6002" y="538385"/>
            <a:ext cx="4697798" cy="677352"/>
          </a:xfrm>
        </p:spPr>
        <p:txBody>
          <a:bodyPr/>
          <a:lstStyle/>
          <a:p>
            <a:r>
              <a:rPr lang="en-US"/>
              <a:t>Spirit Splash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A7956-A9EE-D4EB-07AE-C037B3A5F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56001" y="1215736"/>
            <a:ext cx="5265381" cy="5167971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An annual Pre-Homecoming Game pep rally, where students jump into the reflection pond and attempt to catch a rubber duck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Started in 1995 when someone pushed the SG President into the pond</a:t>
            </a:r>
          </a:p>
          <a:p>
            <a:endParaRPr lang="en-US" sz="24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EC55B2-6811-4237-7D90-99CD42371F6D}"/>
              </a:ext>
            </a:extLst>
          </p:cNvPr>
          <p:cNvPicPr>
            <a:picLocks noChangeAspect="1"/>
          </p:cNvPicPr>
          <p:nvPr/>
        </p:nvPicPr>
        <p:blipFill rotWithShape="1">
          <a:blip/>
          <a:srcRect l="17186"/>
          <a:stretch/>
        </p:blipFill>
        <p:spPr>
          <a:xfrm>
            <a:off x="170916" y="602892"/>
            <a:ext cx="6303753" cy="507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665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ack and white logo&#10;&#10;Description automatically generated">
            <a:extLst>
              <a:ext uri="{FF2B5EF4-FFF2-40B4-BE49-F238E27FC236}">
                <a16:creationId xmlns:a16="http://schemas.microsoft.com/office/drawing/2014/main" id="{7077065D-3958-BF6B-EC86-40C35A092A4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669256" y="50977"/>
            <a:ext cx="3522744" cy="364772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55074A-6B0F-4E93-5B64-FF1BB336D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157" y="2408897"/>
            <a:ext cx="10983686" cy="2852737"/>
          </a:xfrm>
        </p:spPr>
        <p:txBody>
          <a:bodyPr>
            <a:normAutofit fontScale="90000"/>
          </a:bodyPr>
          <a:lstStyle/>
          <a:p>
            <a:r>
              <a:rPr lang="en-US" sz="11500"/>
              <a:t>Student Government</a:t>
            </a:r>
          </a:p>
        </p:txBody>
      </p:sp>
    </p:spTree>
    <p:extLst>
      <p:ext uri="{BB962C8B-B14F-4D97-AF65-F5344CB8AC3E}">
        <p14:creationId xmlns:p14="http://schemas.microsoft.com/office/powerpoint/2010/main" val="1562737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98C9A-F72F-9D3A-4DED-15B63D061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81494"/>
            <a:ext cx="3932237" cy="1529905"/>
          </a:xfrm>
        </p:spPr>
        <p:txBody>
          <a:bodyPr anchor="t">
            <a:normAutofit/>
          </a:bodyPr>
          <a:lstStyle/>
          <a:p>
            <a:r>
              <a:rPr lang="en-US"/>
              <a:t>Who We Are</a:t>
            </a:r>
          </a:p>
        </p:txBody>
      </p:sp>
      <p:pic>
        <p:nvPicPr>
          <p:cNvPr id="4" name="Picture 3" descr="A person and person standing together&#10;&#10;AI-generated content may be incorrect.">
            <a:extLst>
              <a:ext uri="{FF2B5EF4-FFF2-40B4-BE49-F238E27FC236}">
                <a16:creationId xmlns:a16="http://schemas.microsoft.com/office/drawing/2014/main" id="{3AEB0EE6-0E88-497E-9FC8-FF767E74114B}"/>
              </a:ext>
            </a:extLst>
          </p:cNvPr>
          <p:cNvPicPr>
            <a:picLocks noChangeAspect="1"/>
          </p:cNvPicPr>
          <p:nvPr/>
        </p:nvPicPr>
        <p:blipFill>
          <a:blip/>
          <a:srcRect l="-25" t="22936" r="123" b="20983"/>
          <a:stretch/>
        </p:blipFill>
        <p:spPr>
          <a:xfrm>
            <a:off x="5183188" y="527495"/>
            <a:ext cx="6163146" cy="5343170"/>
          </a:xfrm>
          <a:prstGeom prst="rect">
            <a:avLst/>
          </a:prstGeom>
          <a:noFill/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D4D5F-F44D-6172-69BA-B94245DBD4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905400"/>
            <a:ext cx="3932237" cy="381158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Luci Blanco</a:t>
            </a:r>
            <a:r>
              <a:rPr lang="en-US" sz="1800" b="1" dirty="0">
                <a:solidFill>
                  <a:prstClr val="black"/>
                </a:solidFill>
                <a:latin typeface="Arial"/>
                <a:cs typeface="Arial"/>
              </a:rPr>
              <a:t>, Senior</a:t>
            </a:r>
          </a:p>
          <a:p>
            <a:r>
              <a:rPr lang="en-US" sz="1800" b="1" dirty="0">
                <a:solidFill>
                  <a:prstClr val="black"/>
                </a:solidFill>
                <a:latin typeface="Arial"/>
                <a:cs typeface="Arial"/>
              </a:rPr>
              <a:t>Student Body President </a:t>
            </a:r>
          </a:p>
          <a:p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Major: Interdisciplinary Studies</a:t>
            </a:r>
            <a:endParaRPr lang="en-US" sz="1800" b="0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Hometown: Naples, FL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  <a:latin typeface="Arial"/>
              <a:cs typeface="Arial"/>
            </a:endParaRPr>
          </a:p>
          <a:p>
            <a:r>
              <a:rPr lang="en-US" sz="18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Jarib Benitez</a:t>
            </a:r>
            <a:r>
              <a:rPr lang="en-US" sz="1800" b="1" dirty="0">
                <a:solidFill>
                  <a:prstClr val="black"/>
                </a:solidFill>
                <a:latin typeface="Arial"/>
                <a:cs typeface="Arial"/>
              </a:rPr>
              <a:t>, Senior</a:t>
            </a:r>
            <a:endParaRPr lang="en-US" sz="1800" b="1" dirty="0">
              <a:solidFill>
                <a:prstClr val="black"/>
              </a:solidFill>
            </a:endParaRPr>
          </a:p>
          <a:p>
            <a:r>
              <a:rPr lang="en-US" sz="1800" b="1" dirty="0">
                <a:solidFill>
                  <a:prstClr val="black"/>
                </a:solidFill>
                <a:latin typeface="Arial"/>
                <a:cs typeface="Arial"/>
              </a:rPr>
              <a:t>Student Body Vice President</a:t>
            </a:r>
            <a:endParaRPr lang="en-US" sz="1800" b="1" dirty="0">
              <a:solidFill>
                <a:prstClr val="black"/>
              </a:solidFill>
            </a:endParaRPr>
          </a:p>
          <a:p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Major: Visual Communications</a:t>
            </a:r>
          </a:p>
          <a:p>
            <a:r>
              <a:rPr lang="en-US" sz="1800" dirty="0">
                <a:solidFill>
                  <a:prstClr val="black"/>
                </a:solidFill>
                <a:latin typeface="Arial"/>
                <a:cs typeface="Arial"/>
              </a:rPr>
              <a:t>Hometown: Tampa, FL</a:t>
            </a:r>
            <a:endParaRPr lang="en-US" sz="1800" dirty="0">
              <a:solidFill>
                <a:prstClr val="black"/>
              </a:solidFill>
            </a:endParaRPr>
          </a:p>
          <a:p>
            <a:endParaRPr lang="en-US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861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F8639-B6F0-FE8C-9260-0DD777099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06"/>
            <a:ext cx="10515600" cy="1163194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Student Government's objective is to: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1670E-5911-D1EE-2E9B-C0FFD7FB5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688"/>
            <a:ext cx="11214100" cy="431969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Advocate:</a:t>
            </a: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Student Government serves as the official voice of the student body. We meet regularly with university leaders to make sure student perspectives shape university decisions.</a:t>
            </a:r>
          </a:p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Support: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/>
              <a:t>SG helps fund and manage essential services that support your success both inside and outside the classroom. These services are focused on comprehensive student support, all available to </a:t>
            </a:r>
            <a:r>
              <a:rPr lang="en-US" sz="2400" b="1" i="1" dirty="0">
                <a:latin typeface="Arial"/>
                <a:cs typeface="Arial"/>
              </a:rPr>
              <a:t>every</a:t>
            </a:r>
            <a:r>
              <a:rPr lang="en-US" sz="2400" b="1" dirty="0">
                <a:latin typeface="Arial"/>
                <a:cs typeface="Arial"/>
              </a:rPr>
              <a:t> Knight.</a:t>
            </a:r>
            <a:endParaRPr lang="en-US" sz="2000" dirty="0"/>
          </a:p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Provide:</a:t>
            </a:r>
            <a:r>
              <a:rPr lang="en-US" sz="24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latin typeface="Arial"/>
                <a:cs typeface="Arial"/>
              </a:rPr>
              <a:t>We host events year-round to create opportunities for students to connect, celebrate, and build community through various programming. </a:t>
            </a:r>
          </a:p>
        </p:txBody>
      </p:sp>
    </p:spTree>
    <p:extLst>
      <p:ext uri="{BB962C8B-B14F-4D97-AF65-F5344CB8AC3E}">
        <p14:creationId xmlns:p14="http://schemas.microsoft.com/office/powerpoint/2010/main" val="2148287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813E3-547E-367F-8FAE-E26CB0E67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B9786-5EC1-7A21-AD79-2BF125E51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06"/>
            <a:ext cx="10515600" cy="116319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The SG Tradition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E22B9-19C9-594A-9959-7F290F85C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76" y="1270688"/>
            <a:ext cx="11329924" cy="460890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Get Involved Through SG</a:t>
            </a:r>
            <a:r>
              <a:rPr lang="en-US" sz="2400" b="1" dirty="0"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Join the Executive, Judicial, or Legislative branch as well as our Election  to develop leadership skills and serve the student body.</a:t>
            </a:r>
            <a:endParaRPr lang="en-US" sz="2400" dirty="0"/>
          </a:p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 Join the UCF Community</a:t>
            </a:r>
            <a:r>
              <a:rPr lang="en-US" sz="2400" b="1" dirty="0"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Participate in intramurals, sport clubs, or one of 600+ student organizations — </a:t>
            </a:r>
            <a:r>
              <a:rPr lang="en-US" sz="2400" i="1" dirty="0">
                <a:latin typeface="Arial"/>
                <a:cs typeface="Arial"/>
              </a:rPr>
              <a:t>many supported by SG funding!</a:t>
            </a:r>
          </a:p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Make an Impact on Campus</a:t>
            </a:r>
            <a:r>
              <a:rPr lang="en-US" sz="2400" b="1" dirty="0"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Volunteer or apply for leadership roles with SG agencies through the Office of Student Involvement to help shape student life.</a:t>
            </a:r>
            <a:endParaRPr lang="en-US" sz="2400" dirty="0"/>
          </a:p>
          <a:p>
            <a:r>
              <a:rPr lang="en-US" sz="2400" b="1" dirty="0">
                <a:solidFill>
                  <a:schemeClr val="bg1"/>
                </a:solidFill>
                <a:highlight>
                  <a:srgbClr val="000000"/>
                </a:highlight>
                <a:latin typeface="Arial"/>
                <a:cs typeface="Arial"/>
              </a:rPr>
              <a:t>Be Part of the Tradition</a:t>
            </a:r>
            <a:r>
              <a:rPr lang="en-US" sz="2400" b="1" dirty="0">
                <a:latin typeface="Arial"/>
                <a:cs typeface="Arial"/>
              </a:rPr>
              <a:t>: </a:t>
            </a:r>
            <a:r>
              <a:rPr lang="en-US" sz="2400" dirty="0">
                <a:latin typeface="Arial"/>
                <a:cs typeface="Arial"/>
              </a:rPr>
              <a:t>Attend SG hosted events signature programs like Universal Knights — </a:t>
            </a:r>
            <a:r>
              <a:rPr lang="en-US" sz="2400" i="1" dirty="0">
                <a:latin typeface="Arial"/>
                <a:cs typeface="Arial"/>
              </a:rPr>
              <a:t>and vote in SG elections to help shape UCF’s future!</a:t>
            </a:r>
          </a:p>
          <a:p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6391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59E33-C80D-0B74-6001-D27C6B00D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Stay Updated!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0F8FFC-C6FB-758C-A2F6-9EBDBAA488F7}"/>
              </a:ext>
            </a:extLst>
          </p:cNvPr>
          <p:cNvSpPr txBox="1"/>
          <p:nvPr/>
        </p:nvSpPr>
        <p:spPr>
          <a:xfrm>
            <a:off x="838199" y="4316755"/>
            <a:ext cx="10515600" cy="19389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Arial"/>
              </a:rPr>
              <a:t>We’re here to serve you and can’t wait to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Arial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Arial"/>
              </a:rPr>
              <a:t>see all you’ll accomplish.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 panose="020F0502020204030204"/>
                <a:cs typeface="Calibri"/>
                <a:sym typeface="Arial"/>
              </a:rPr>
              <a:t>Thank you and again,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Calibri" panose="020F0502020204030204"/>
                <a:cs typeface="Calibri"/>
                <a:sym typeface="Arial"/>
              </a:rPr>
              <a:t>welcome to Knight Nation!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 panose="020F0502020204030204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Calibri"/>
              <a:cs typeface="Calibri"/>
            </a:endParaRPr>
          </a:p>
        </p:txBody>
      </p:sp>
      <p:pic>
        <p:nvPicPr>
          <p:cNvPr id="3" name="Picture 2" descr="A black and white logo&#10;&#10;Description automatically generated">
            <a:extLst>
              <a:ext uri="{FF2B5EF4-FFF2-40B4-BE49-F238E27FC236}">
                <a16:creationId xmlns:a16="http://schemas.microsoft.com/office/drawing/2014/main" id="{B08BE0FF-C819-7094-9F35-BCA002F88A1A}"/>
              </a:ext>
            </a:extLst>
          </p:cNvPr>
          <p:cNvPicPr>
            <a:picLocks noChangeAspect="1"/>
          </p:cNvPicPr>
          <p:nvPr/>
        </p:nvPicPr>
        <p:blipFill>
          <a:blip/>
          <a:srcRect l="3126" t="5304" r="7139" b="5350"/>
          <a:stretch/>
        </p:blipFill>
        <p:spPr>
          <a:xfrm>
            <a:off x="8171655" y="2818327"/>
            <a:ext cx="3680787" cy="375886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53BF3A-2937-843A-5945-0A3F32CD8D34}"/>
              </a:ext>
            </a:extLst>
          </p:cNvPr>
          <p:cNvSpPr txBox="1"/>
          <p:nvPr/>
        </p:nvSpPr>
        <p:spPr>
          <a:xfrm>
            <a:off x="1643050" y="3070668"/>
            <a:ext cx="4670461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@ucf.sg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DA6B8-0881-8F8E-020C-B0D99B33694B}"/>
              </a:ext>
            </a:extLst>
          </p:cNvPr>
          <p:cNvSpPr txBox="1"/>
          <p:nvPr/>
        </p:nvSpPr>
        <p:spPr>
          <a:xfrm>
            <a:off x="838199" y="1756007"/>
            <a:ext cx="10515600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studentgovernment.ucf.edu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/>
            </a:endParaRPr>
          </a:p>
        </p:txBody>
      </p:sp>
      <p:pic>
        <p:nvPicPr>
          <p:cNvPr id="7" name="Picture 2" descr="Instagram logo transparent vector - kdastop">
            <a:extLst>
              <a:ext uri="{FF2B5EF4-FFF2-40B4-BE49-F238E27FC236}">
                <a16:creationId xmlns:a16="http://schemas.microsoft.com/office/drawing/2014/main" id="{85581565-565F-B550-5894-082E19727B46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232594"/>
            <a:ext cx="824589" cy="824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9799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207F7-D1E8-6696-73A3-48CCEF0E9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593" y="401651"/>
            <a:ext cx="3932237" cy="1519015"/>
          </a:xfrm>
        </p:spPr>
        <p:txBody>
          <a:bodyPr/>
          <a:lstStyle/>
          <a:p>
            <a:r>
              <a:rPr lang="en-US"/>
              <a:t>UCF Commencement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A7956-A9EE-D4EB-07AE-C037B3A5F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3843" y="1298961"/>
            <a:ext cx="4503634" cy="457002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UCF's graduation ceremony!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A huge milestone in a student's career that is celebrated every semester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Guest speakers and a chance to walk the stage as a UCF Grad! </a:t>
            </a:r>
          </a:p>
        </p:txBody>
      </p:sp>
      <p:pic>
        <p:nvPicPr>
          <p:cNvPr id="3074" name="Picture 2" descr="A woman wearing a grad cap and gown crosses the commencement stage while shaking a man's hand">
            <a:extLst>
              <a:ext uri="{FF2B5EF4-FFF2-40B4-BE49-F238E27FC236}">
                <a16:creationId xmlns:a16="http://schemas.microsoft.com/office/drawing/2014/main" id="{54DE3E6D-EAE0-D2D6-ECB3-256F727843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680"/>
          <a:stretch/>
        </p:blipFill>
        <p:spPr bwMode="auto">
          <a:xfrm>
            <a:off x="5220781" y="989012"/>
            <a:ext cx="6860381" cy="517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773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33797-1303-D0B6-3F02-70FE4AD6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663" y="1376452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en-US" sz="8800"/>
              <a:t>Speaking of Commencement…</a:t>
            </a:r>
          </a:p>
        </p:txBody>
      </p:sp>
    </p:spTree>
    <p:extLst>
      <p:ext uri="{BB962C8B-B14F-4D97-AF65-F5344CB8AC3E}">
        <p14:creationId xmlns:p14="http://schemas.microsoft.com/office/powerpoint/2010/main" val="30621680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 descr="A high angle view of a mall&#10;&#10;Description automatically generated with medium confidence">
            <a:extLst>
              <a:ext uri="{FF2B5EF4-FFF2-40B4-BE49-F238E27FC236}">
                <a16:creationId xmlns:a16="http://schemas.microsoft.com/office/drawing/2014/main" id="{703F40B2-B38F-D207-51E6-E6A3EAED7B8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26" b="12126"/>
          <a:stretch>
            <a:fillRect/>
          </a:stretch>
        </p:blipFill>
        <p:spPr>
          <a:xfrm>
            <a:off x="555477" y="315232"/>
            <a:ext cx="10935056" cy="552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87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4D09D-8D0F-F4F2-FD82-9619B6DB5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491DE-1363-8447-144F-E6C0ADE98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56" y="-135826"/>
            <a:ext cx="4547240" cy="4503761"/>
          </a:xfrm>
        </p:spPr>
        <p:txBody>
          <a:bodyPr>
            <a:normAutofit/>
          </a:bodyPr>
          <a:lstStyle/>
          <a:p>
            <a:r>
              <a:rPr lang="en-US" sz="6000"/>
              <a:t>Our Focuses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E7A525-C8A9-8DB9-D56F-1E486C443BC5}"/>
              </a:ext>
            </a:extLst>
          </p:cNvPr>
          <p:cNvGrpSpPr/>
          <p:nvPr/>
        </p:nvGrpSpPr>
        <p:grpSpPr>
          <a:xfrm>
            <a:off x="3971499" y="1099307"/>
            <a:ext cx="8023745" cy="1390759"/>
            <a:chOff x="2615604" y="2268875"/>
            <a:chExt cx="7786575" cy="891582"/>
          </a:xfrm>
        </p:grpSpPr>
        <p:sp>
          <p:nvSpPr>
            <p:cNvPr id="3" name="Text Placeholder 1">
              <a:extLst>
                <a:ext uri="{FF2B5EF4-FFF2-40B4-BE49-F238E27FC236}">
                  <a16:creationId xmlns:a16="http://schemas.microsoft.com/office/drawing/2014/main" id="{60162770-53F7-AD07-80BE-5160F5055FE5}"/>
                </a:ext>
              </a:extLst>
            </p:cNvPr>
            <p:cNvSpPr txBox="1">
              <a:spLocks/>
            </p:cNvSpPr>
            <p:nvPr/>
          </p:nvSpPr>
          <p:spPr>
            <a:xfrm>
              <a:off x="2768004" y="2421275"/>
              <a:ext cx="7634175" cy="739182"/>
            </a:xfrm>
            <a:prstGeom prst="round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Tx/>
                <a:buNone/>
                <a:defRPr sz="2400" b="1" kern="1200" cap="none" spc="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Text Placeholder 1">
              <a:extLst>
                <a:ext uri="{FF2B5EF4-FFF2-40B4-BE49-F238E27FC236}">
                  <a16:creationId xmlns:a16="http://schemas.microsoft.com/office/drawing/2014/main" id="{96AD5C28-2F30-F4CD-548A-9494BF4E1CA1}"/>
                </a:ext>
              </a:extLst>
            </p:cNvPr>
            <p:cNvSpPr txBox="1">
              <a:spLocks/>
            </p:cNvSpPr>
            <p:nvPr/>
          </p:nvSpPr>
          <p:spPr>
            <a:xfrm>
              <a:off x="2615604" y="2268875"/>
              <a:ext cx="7634175" cy="7391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Tx/>
                <a:buNone/>
                <a:defRPr sz="2400" b="1" kern="1200" cap="none" spc="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Academic</a:t>
              </a:r>
              <a:r>
                <a:rPr kumimoji="0" lang="en-US" sz="4400" b="1" i="0" u="none" strike="noStrike" kern="1200" cap="none" spc="0" normalizeH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Transition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7A8ACE-9AFF-EAEF-54E7-1663161472A6}"/>
              </a:ext>
            </a:extLst>
          </p:cNvPr>
          <p:cNvGrpSpPr/>
          <p:nvPr/>
        </p:nvGrpSpPr>
        <p:grpSpPr>
          <a:xfrm>
            <a:off x="3971500" y="2603792"/>
            <a:ext cx="8023744" cy="1382824"/>
            <a:chOff x="2615604" y="3438931"/>
            <a:chExt cx="7786574" cy="886495"/>
          </a:xfrm>
        </p:grpSpPr>
        <p:sp>
          <p:nvSpPr>
            <p:cNvPr id="4" name="Text Placeholder 1">
              <a:extLst>
                <a:ext uri="{FF2B5EF4-FFF2-40B4-BE49-F238E27FC236}">
                  <a16:creationId xmlns:a16="http://schemas.microsoft.com/office/drawing/2014/main" id="{A6B5F775-0B83-9E80-57DC-47DD62F79364}"/>
                </a:ext>
              </a:extLst>
            </p:cNvPr>
            <p:cNvSpPr txBox="1">
              <a:spLocks/>
            </p:cNvSpPr>
            <p:nvPr/>
          </p:nvSpPr>
          <p:spPr>
            <a:xfrm>
              <a:off x="2768003" y="3586244"/>
              <a:ext cx="7634175" cy="739182"/>
            </a:xfrm>
            <a:prstGeom prst="round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Tx/>
                <a:buNone/>
                <a:defRPr sz="2400" b="1" kern="1200" cap="none" spc="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Text Placeholder 1">
              <a:extLst>
                <a:ext uri="{FF2B5EF4-FFF2-40B4-BE49-F238E27FC236}">
                  <a16:creationId xmlns:a16="http://schemas.microsoft.com/office/drawing/2014/main" id="{C0181A0C-141A-D872-B30F-444DFD4ED695}"/>
                </a:ext>
              </a:extLst>
            </p:cNvPr>
            <p:cNvSpPr txBox="1">
              <a:spLocks/>
            </p:cNvSpPr>
            <p:nvPr/>
          </p:nvSpPr>
          <p:spPr>
            <a:xfrm>
              <a:off x="2615604" y="3438931"/>
              <a:ext cx="7634177" cy="7391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Tx/>
                <a:buNone/>
                <a:defRPr sz="2400" b="1" kern="1200" cap="none" spc="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Institutional</a:t>
              </a:r>
              <a:r>
                <a:rPr kumimoji="0" lang="en-US" sz="4400" b="1" i="0" u="none" strike="noStrike" kern="1200" cap="none" spc="0" normalizeH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Transition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9C94904-3C79-EE78-67AF-A19BB1EA712F}"/>
              </a:ext>
            </a:extLst>
          </p:cNvPr>
          <p:cNvGrpSpPr/>
          <p:nvPr/>
        </p:nvGrpSpPr>
        <p:grpSpPr>
          <a:xfrm>
            <a:off x="4047576" y="4116378"/>
            <a:ext cx="7947667" cy="1382824"/>
            <a:chOff x="2615604" y="4619624"/>
            <a:chExt cx="7786573" cy="886495"/>
          </a:xfrm>
        </p:grpSpPr>
        <p:sp>
          <p:nvSpPr>
            <p:cNvPr id="5" name="Text Placeholder 1">
              <a:extLst>
                <a:ext uri="{FF2B5EF4-FFF2-40B4-BE49-F238E27FC236}">
                  <a16:creationId xmlns:a16="http://schemas.microsoft.com/office/drawing/2014/main" id="{7286600D-A34C-46C9-E8B0-6BD881495ACC}"/>
                </a:ext>
              </a:extLst>
            </p:cNvPr>
            <p:cNvSpPr txBox="1">
              <a:spLocks/>
            </p:cNvSpPr>
            <p:nvPr/>
          </p:nvSpPr>
          <p:spPr>
            <a:xfrm>
              <a:off x="2768002" y="4766937"/>
              <a:ext cx="7634175" cy="739182"/>
            </a:xfrm>
            <a:prstGeom prst="roundRect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Tx/>
                <a:buNone/>
                <a:defRPr sz="2400" b="1" kern="1200" cap="none" spc="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8" name="Text Placeholder 1">
              <a:extLst>
                <a:ext uri="{FF2B5EF4-FFF2-40B4-BE49-F238E27FC236}">
                  <a16:creationId xmlns:a16="http://schemas.microsoft.com/office/drawing/2014/main" id="{EA06296E-8461-13A0-C4AC-DF40A2AE06B2}"/>
                </a:ext>
              </a:extLst>
            </p:cNvPr>
            <p:cNvSpPr txBox="1">
              <a:spLocks/>
            </p:cNvSpPr>
            <p:nvPr/>
          </p:nvSpPr>
          <p:spPr>
            <a:xfrm>
              <a:off x="2615604" y="4619624"/>
              <a:ext cx="7634177" cy="739182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txBody>
            <a:bodyPr vert="horz" lIns="91440" tIns="45720" rIns="91440" bIns="45720" rtlCol="0" anchor="ctr">
              <a:no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Tx/>
                <a:buNone/>
                <a:defRPr sz="2400" b="1" kern="1200" cap="none" spc="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600" b="1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Social / Well-Being </a:t>
              </a:r>
              <a:r>
                <a:rPr kumimoji="0" lang="en-US" sz="4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Transition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9439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B089C5-8F0C-BE76-32AE-4F86F0D0D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4891-B1BC-4DFC-FE39-BA4ABED81B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But wait…</a:t>
            </a:r>
          </a:p>
        </p:txBody>
      </p:sp>
    </p:spTree>
    <p:extLst>
      <p:ext uri="{BB962C8B-B14F-4D97-AF65-F5344CB8AC3E}">
        <p14:creationId xmlns:p14="http://schemas.microsoft.com/office/powerpoint/2010/main" val="248921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892E-AB42-8753-2584-655BD51CF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31" y="168571"/>
            <a:ext cx="5181600" cy="1163194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Go Knights!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B0850BB-2867-1373-2D67-2B9C95CC2760}"/>
              </a:ext>
            </a:extLst>
          </p:cNvPr>
          <p:cNvSpPr txBox="1">
            <a:spLocks/>
          </p:cNvSpPr>
          <p:nvPr/>
        </p:nvSpPr>
        <p:spPr>
          <a:xfrm>
            <a:off x="6744771" y="168571"/>
            <a:ext cx="5181600" cy="11631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highlight>
                  <a:srgbClr val="FFC904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6000"/>
              <a:t>Charge On!</a:t>
            </a:r>
          </a:p>
        </p:txBody>
      </p:sp>
      <p:pic>
        <p:nvPicPr>
          <p:cNvPr id="5122" name="Picture 2" descr="Knightro turns 21: a history of UCF mascots">
            <a:extLst>
              <a:ext uri="{FF2B5EF4-FFF2-40B4-BE49-F238E27FC236}">
                <a16:creationId xmlns:a16="http://schemas.microsoft.com/office/drawing/2014/main" id="{965E30B3-0FFB-23DA-27DF-3EC69A369C7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732" y="1517523"/>
            <a:ext cx="8910935" cy="445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704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E0F1E3C9-D56E-0CC6-D04F-D297A33D445F}"/>
              </a:ext>
            </a:extLst>
          </p:cNvPr>
          <p:cNvSpPr txBox="1">
            <a:spLocks/>
          </p:cNvSpPr>
          <p:nvPr/>
        </p:nvSpPr>
        <p:spPr>
          <a:xfrm>
            <a:off x="405896" y="931941"/>
            <a:ext cx="11380206" cy="19270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kern="1200">
                <a:solidFill>
                  <a:schemeClr val="tx1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chemeClr val="bg1"/>
                </a:solidFill>
                <a:highlight>
                  <a:srgbClr val="000000"/>
                </a:highlight>
              </a:rPr>
              <a:t>GO KNIGHTS!</a:t>
            </a:r>
          </a:p>
        </p:txBody>
      </p:sp>
      <p:sp>
        <p:nvSpPr>
          <p:cNvPr id="37" name="Title 1">
            <a:extLst>
              <a:ext uri="{FF2B5EF4-FFF2-40B4-BE49-F238E27FC236}">
                <a16:creationId xmlns:a16="http://schemas.microsoft.com/office/drawing/2014/main" id="{227A06F8-A89E-DA22-4602-EA2CF1BEB067}"/>
              </a:ext>
            </a:extLst>
          </p:cNvPr>
          <p:cNvSpPr txBox="1">
            <a:spLocks/>
          </p:cNvSpPr>
          <p:nvPr/>
        </p:nvSpPr>
        <p:spPr>
          <a:xfrm>
            <a:off x="547734" y="3135124"/>
            <a:ext cx="11096531" cy="19270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kern="1200">
                <a:solidFill>
                  <a:schemeClr val="tx1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chemeClr val="bg1"/>
                </a:solidFill>
                <a:highlight>
                  <a:srgbClr val="000000"/>
                </a:highlight>
              </a:rPr>
              <a:t>CHARGE ON!</a:t>
            </a:r>
          </a:p>
        </p:txBody>
      </p:sp>
    </p:spTree>
    <p:extLst>
      <p:ext uri="{BB962C8B-B14F-4D97-AF65-F5344CB8AC3E}">
        <p14:creationId xmlns:p14="http://schemas.microsoft.com/office/powerpoint/2010/main" val="85640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E70F0-2FCF-5C2F-8F4A-EC0C344487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6F474E8-59B7-A5D7-205D-49AB97D0A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561045"/>
            <a:ext cx="10515599" cy="2387600"/>
          </a:xfrm>
        </p:spPr>
        <p:txBody>
          <a:bodyPr/>
          <a:lstStyle/>
          <a:p>
            <a:r>
              <a:rPr lang="en-US"/>
              <a:t>Welcome to Knight Nation!</a:t>
            </a:r>
          </a:p>
        </p:txBody>
      </p:sp>
    </p:spTree>
    <p:extLst>
      <p:ext uri="{BB962C8B-B14F-4D97-AF65-F5344CB8AC3E}">
        <p14:creationId xmlns:p14="http://schemas.microsoft.com/office/powerpoint/2010/main" val="31653653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8D86F-16B7-4788-F97A-CE7CB448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270044"/>
            <a:ext cx="10515599" cy="2387600"/>
          </a:xfrm>
        </p:spPr>
        <p:txBody>
          <a:bodyPr/>
          <a:lstStyle/>
          <a:p>
            <a:r>
              <a:rPr lang="en-US"/>
              <a:t>Breakout Sessions</a:t>
            </a:r>
          </a:p>
        </p:txBody>
      </p:sp>
    </p:spTree>
    <p:extLst>
      <p:ext uri="{BB962C8B-B14F-4D97-AF65-F5344CB8AC3E}">
        <p14:creationId xmlns:p14="http://schemas.microsoft.com/office/powerpoint/2010/main" val="36491404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D61654-6BD9-3025-E4D5-694EB2D77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3D83D6A5-47CE-1C14-3C37-A71B2354A722}"/>
              </a:ext>
            </a:extLst>
          </p:cNvPr>
          <p:cNvSpPr txBox="1">
            <a:spLocks/>
          </p:cNvSpPr>
          <p:nvPr/>
        </p:nvSpPr>
        <p:spPr>
          <a:xfrm>
            <a:off x="3024101" y="122643"/>
            <a:ext cx="5997529" cy="503705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Both Student</a:t>
            </a:r>
            <a:r>
              <a:rPr kumimoji="0" lang="en-US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Families &amp; Guests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47956C01-05E2-98EF-0986-4A938D32116A}"/>
              </a:ext>
            </a:extLst>
          </p:cNvPr>
          <p:cNvSpPr txBox="1">
            <a:spLocks/>
          </p:cNvSpPr>
          <p:nvPr/>
        </p:nvSpPr>
        <p:spPr>
          <a:xfrm>
            <a:off x="3213134" y="530353"/>
            <a:ext cx="5619461" cy="93492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Breakout Sessions</a:t>
            </a: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CA20A6E4-0846-7A57-3A39-A6CE4C80F34B}"/>
              </a:ext>
            </a:extLst>
          </p:cNvPr>
          <p:cNvSpPr txBox="1">
            <a:spLocks/>
          </p:cNvSpPr>
          <p:nvPr/>
        </p:nvSpPr>
        <p:spPr>
          <a:xfrm>
            <a:off x="1014418" y="3052595"/>
            <a:ext cx="5019059" cy="291651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Financial Aid &amp; Fee Payment</a:t>
            </a:r>
          </a:p>
          <a:p>
            <a:pPr marL="285750" marR="0" lvl="0" indent="-28575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Living the Knight Life: The Essential</a:t>
            </a:r>
            <a:r>
              <a:rPr kumimoji="0" lang="en-US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Resources</a:t>
            </a:r>
            <a:endParaRPr kumimoji="0" lang="en-US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285750" marR="0" lvl="0" indent="-28575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Well-Being at UCF</a:t>
            </a:r>
          </a:p>
          <a:p>
            <a:pPr marL="285750" marR="0" lvl="0" indent="-28575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prstClr val="black"/>
                </a:solidFill>
              </a:rPr>
              <a:t>Reach For the Stars: Career Development &amp; Exploration</a:t>
            </a:r>
            <a:endParaRPr kumimoji="0" lang="en-US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" name="Text Placeholder 1">
            <a:extLst>
              <a:ext uri="{FF2B5EF4-FFF2-40B4-BE49-F238E27FC236}">
                <a16:creationId xmlns:a16="http://schemas.microsoft.com/office/drawing/2014/main" id="{CA2B761B-DE84-3CAD-D7D0-31FFE3D3F44D}"/>
              </a:ext>
            </a:extLst>
          </p:cNvPr>
          <p:cNvSpPr txBox="1">
            <a:spLocks/>
          </p:cNvSpPr>
          <p:nvPr/>
        </p:nvSpPr>
        <p:spPr>
          <a:xfrm>
            <a:off x="6353347" y="3052595"/>
            <a:ext cx="5396693" cy="291651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Financial Aid &amp; Fee Payment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prstClr val="black"/>
                </a:solidFill>
              </a:rPr>
              <a:t>Knight to Knight Social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b="0" dirty="0">
                <a:solidFill>
                  <a:prstClr val="black"/>
                </a:solidFill>
              </a:rPr>
              <a:t>Charging Into Leadership: How To Become An Orientation Leader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</a:rPr>
              <a:t>Reach For the Stars: Career Development &amp; Exploration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4A0A2EB2-C07F-B836-33E8-8D3BDA0C9BC8}"/>
              </a:ext>
            </a:extLst>
          </p:cNvPr>
          <p:cNvSpPr txBox="1">
            <a:spLocks/>
          </p:cNvSpPr>
          <p:nvPr/>
        </p:nvSpPr>
        <p:spPr>
          <a:xfrm>
            <a:off x="2376742" y="2296315"/>
            <a:ext cx="2229259" cy="503705"/>
          </a:xfrm>
          <a:prstGeom prst="roundRect">
            <a:avLst/>
          </a:prstGeom>
          <a:solidFill>
            <a:srgbClr val="FFC904"/>
          </a:solidFill>
          <a:ln w="38100">
            <a:solidFill>
              <a:srgbClr val="FFC90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Rotation</a:t>
            </a:r>
            <a:r>
              <a:rPr kumimoji="0" lang="en-US" b="1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</a:t>
            </a:r>
            <a:endParaRPr kumimoji="0" lang="en-US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 Placeholder 1">
            <a:extLst>
              <a:ext uri="{FF2B5EF4-FFF2-40B4-BE49-F238E27FC236}">
                <a16:creationId xmlns:a16="http://schemas.microsoft.com/office/drawing/2014/main" id="{E114D58C-7599-895C-9654-29524AE53119}"/>
              </a:ext>
            </a:extLst>
          </p:cNvPr>
          <p:cNvSpPr txBox="1">
            <a:spLocks/>
          </p:cNvSpPr>
          <p:nvPr/>
        </p:nvSpPr>
        <p:spPr>
          <a:xfrm>
            <a:off x="7688996" y="2265639"/>
            <a:ext cx="2229259" cy="503705"/>
          </a:xfrm>
          <a:prstGeom prst="roundRect">
            <a:avLst/>
          </a:prstGeom>
          <a:solidFill>
            <a:srgbClr val="FFC904"/>
          </a:solidFill>
          <a:ln w="38100">
            <a:solidFill>
              <a:srgbClr val="FFC904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Rotation</a:t>
            </a:r>
            <a:r>
              <a:rPr kumimoji="0" lang="en-US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#2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B58149-DBE9-60F1-4981-E0203777F4F8}"/>
              </a:ext>
            </a:extLst>
          </p:cNvPr>
          <p:cNvSpPr txBox="1">
            <a:spLocks/>
          </p:cNvSpPr>
          <p:nvPr/>
        </p:nvSpPr>
        <p:spPr>
          <a:xfrm>
            <a:off x="2062883" y="2732035"/>
            <a:ext cx="2856976" cy="503705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10:10am-10:40am</a:t>
            </a:r>
          </a:p>
        </p:txBody>
      </p:sp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664B8267-75B9-59AF-DEEF-1D1F543877E9}"/>
              </a:ext>
            </a:extLst>
          </p:cNvPr>
          <p:cNvSpPr txBox="1">
            <a:spLocks/>
          </p:cNvSpPr>
          <p:nvPr/>
        </p:nvSpPr>
        <p:spPr>
          <a:xfrm>
            <a:off x="7404107" y="2732035"/>
            <a:ext cx="2856976" cy="503705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10:50am-11:20am</a:t>
            </a:r>
          </a:p>
        </p:txBody>
      </p:sp>
      <p:sp>
        <p:nvSpPr>
          <p:cNvPr id="5" name="Arrow: Bent-Up 4">
            <a:extLst>
              <a:ext uri="{FF2B5EF4-FFF2-40B4-BE49-F238E27FC236}">
                <a16:creationId xmlns:a16="http://schemas.microsoft.com/office/drawing/2014/main" id="{D4A67801-B52B-AE0F-9C2A-E332C9C751DD}"/>
              </a:ext>
            </a:extLst>
          </p:cNvPr>
          <p:cNvSpPr/>
          <p:nvPr/>
        </p:nvSpPr>
        <p:spPr>
          <a:xfrm rot="10800000">
            <a:off x="2654837" y="954753"/>
            <a:ext cx="558297" cy="1273618"/>
          </a:xfrm>
          <a:prstGeom prst="bent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Bent-Up 5">
            <a:extLst>
              <a:ext uri="{FF2B5EF4-FFF2-40B4-BE49-F238E27FC236}">
                <a16:creationId xmlns:a16="http://schemas.microsoft.com/office/drawing/2014/main" id="{CE31BD80-46CD-F151-8489-772978A89AD8}"/>
              </a:ext>
            </a:extLst>
          </p:cNvPr>
          <p:cNvSpPr/>
          <p:nvPr/>
        </p:nvSpPr>
        <p:spPr>
          <a:xfrm rot="10800000" flipH="1">
            <a:off x="8832596" y="954753"/>
            <a:ext cx="558297" cy="1273618"/>
          </a:xfrm>
          <a:prstGeom prst="bentUp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88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9" grpId="0" animBg="1"/>
      <p:bldP spid="43" grpId="0" animBg="1"/>
      <p:bldP spid="49" grpId="0" animBg="1"/>
      <p:bldP spid="21" grpId="0" animBg="1"/>
      <p:bldP spid="22" grpId="0" animBg="1"/>
      <p:bldP spid="2" grpId="0" animBg="1"/>
      <p:bldP spid="3" grpId="0" animBg="1"/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E56F15-3337-7550-75D8-4D9E4157C8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55A60-590B-480D-5A30-99AF1EB00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069"/>
            <a:ext cx="10515600" cy="1163194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>
                <a:latin typeface="Arial Black"/>
              </a:rPr>
              <a:t>Afterwards, go to respective programs </a:t>
            </a:r>
            <a:r>
              <a:rPr lang="en-US" sz="4000" u="sng">
                <a:latin typeface="Arial Black"/>
              </a:rPr>
              <a:t>by 11:30am</a:t>
            </a:r>
            <a:r>
              <a:rPr lang="en-US" sz="4000">
                <a:latin typeface="Arial Black"/>
              </a:rPr>
              <a:t>:</a:t>
            </a: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23C26582-D36D-39C5-ADF3-1CA49061E1A3}"/>
              </a:ext>
            </a:extLst>
          </p:cNvPr>
          <p:cNvSpPr txBox="1">
            <a:spLocks/>
          </p:cNvSpPr>
          <p:nvPr/>
        </p:nvSpPr>
        <p:spPr>
          <a:xfrm>
            <a:off x="2092622" y="1906945"/>
            <a:ext cx="2414068" cy="463172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Students</a:t>
            </a:r>
          </a:p>
        </p:txBody>
      </p:sp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8A5DD547-5223-1C06-F446-A1DCC67B2E8A}"/>
              </a:ext>
            </a:extLst>
          </p:cNvPr>
          <p:cNvSpPr txBox="1">
            <a:spLocks/>
          </p:cNvSpPr>
          <p:nvPr/>
        </p:nvSpPr>
        <p:spPr>
          <a:xfrm>
            <a:off x="1047454" y="2473643"/>
            <a:ext cx="4504405" cy="34020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Pegasus Ballroom </a:t>
            </a:r>
            <a:r>
              <a:rPr kumimoji="0" lang="en-US" sz="40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(here!) </a:t>
            </a:r>
            <a:r>
              <a:rPr kumimoji="0" lang="en-US" sz="32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Sit with your assigned Orientation team and Orientation Leader</a:t>
            </a: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5052595C-5839-E783-63E4-EA7971CE2D23}"/>
              </a:ext>
            </a:extLst>
          </p:cNvPr>
          <p:cNvSpPr txBox="1">
            <a:spLocks/>
          </p:cNvSpPr>
          <p:nvPr/>
        </p:nvSpPr>
        <p:spPr>
          <a:xfrm>
            <a:off x="6618016" y="2473643"/>
            <a:ext cx="4504405" cy="3402056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Cape Florida Ballroom (Third Floor)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8AA38AC-BB44-CF5E-73E6-B75ACFB93DFB}"/>
              </a:ext>
            </a:extLst>
          </p:cNvPr>
          <p:cNvCxnSpPr>
            <a:cxnSpLocks/>
          </p:cNvCxnSpPr>
          <p:nvPr/>
        </p:nvCxnSpPr>
        <p:spPr>
          <a:xfrm>
            <a:off x="6103677" y="2084366"/>
            <a:ext cx="0" cy="4171579"/>
          </a:xfrm>
          <a:prstGeom prst="line">
            <a:avLst/>
          </a:prstGeom>
          <a:ln w="76200">
            <a:solidFill>
              <a:srgbClr val="FFC9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3886A1CD-D8FE-BFE4-8AB7-11D3E2BD4AAE}"/>
              </a:ext>
            </a:extLst>
          </p:cNvPr>
          <p:cNvSpPr txBox="1">
            <a:spLocks/>
          </p:cNvSpPr>
          <p:nvPr/>
        </p:nvSpPr>
        <p:spPr>
          <a:xfrm>
            <a:off x="6940892" y="1906945"/>
            <a:ext cx="3858651" cy="463172"/>
          </a:xfrm>
          <a:prstGeom prst="round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b="1" kern="1200" cap="none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/>
              </a:rPr>
              <a:t>Families &amp; Guests</a:t>
            </a:r>
          </a:p>
        </p:txBody>
      </p:sp>
    </p:spTree>
    <p:extLst>
      <p:ext uri="{BB962C8B-B14F-4D97-AF65-F5344CB8AC3E}">
        <p14:creationId xmlns:p14="http://schemas.microsoft.com/office/powerpoint/2010/main" val="13965635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1A24-28BD-814C-40D3-6C6F32B3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7196"/>
            <a:ext cx="10515600" cy="2748835"/>
          </a:xfrm>
        </p:spPr>
        <p:txBody>
          <a:bodyPr>
            <a:normAutofit/>
          </a:bodyPr>
          <a:lstStyle/>
          <a:p>
            <a:r>
              <a:rPr lang="en-US" sz="9600"/>
              <a:t>Financial Aid &amp; Fee Payment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1011-E9D0-385B-DA8F-791258B24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659"/>
            <a:ext cx="11266283" cy="1754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400" b="1" dirty="0">
                <a:latin typeface="Arial"/>
                <a:cs typeface="Arial"/>
              </a:rPr>
              <a:t>Cape Florida Ballroom </a:t>
            </a:r>
            <a:r>
              <a:rPr lang="en-US" sz="3200" b="1" i="1" dirty="0">
                <a:latin typeface="Arial"/>
                <a:cs typeface="Arial"/>
              </a:rPr>
              <a:t>(Third Floor, Room 316)</a:t>
            </a:r>
            <a:endParaRPr lang="en-US" sz="4400" b="1" i="1" dirty="0">
              <a:latin typeface="Arial"/>
              <a:cs typeface="Arial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DD0C6F0-0103-CDFF-5996-40E367AAD9FD}"/>
              </a:ext>
            </a:extLst>
          </p:cNvPr>
          <p:cNvSpPr txBox="1">
            <a:spLocks/>
          </p:cNvSpPr>
          <p:nvPr/>
        </p:nvSpPr>
        <p:spPr>
          <a:xfrm>
            <a:off x="838200" y="5068690"/>
            <a:ext cx="11266282" cy="7374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00"/>
                </a:highlight>
                <a:uLnTx/>
                <a:uFillTx/>
                <a:latin typeface="Arial Black" panose="020B0A04020102020204" pitchFamily="34" charset="0"/>
                <a:ea typeface="+mj-ea"/>
                <a:cs typeface="+mj-cs"/>
                <a:sym typeface="Arial"/>
              </a:rPr>
              <a:t>Remember: this is offered again during Rotation #2!</a:t>
            </a:r>
          </a:p>
        </p:txBody>
      </p:sp>
    </p:spTree>
    <p:extLst>
      <p:ext uri="{BB962C8B-B14F-4D97-AF65-F5344CB8AC3E}">
        <p14:creationId xmlns:p14="http://schemas.microsoft.com/office/powerpoint/2010/main" val="17088061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1A24-28BD-814C-40D3-6C6F32B3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4606"/>
            <a:ext cx="10515600" cy="1754062"/>
          </a:xfrm>
        </p:spPr>
        <p:txBody>
          <a:bodyPr>
            <a:normAutofit fontScale="90000"/>
          </a:bodyPr>
          <a:lstStyle/>
          <a:p>
            <a:r>
              <a:rPr lang="en-US" sz="9600"/>
              <a:t>Living the</a:t>
            </a:r>
            <a:br>
              <a:rPr lang="en-US" sz="9600"/>
            </a:br>
            <a:r>
              <a:rPr lang="en-US" sz="9600"/>
              <a:t>Knight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1011-E9D0-385B-DA8F-791258B24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659"/>
            <a:ext cx="11266283" cy="1754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400" b="1" dirty="0">
                <a:latin typeface="Arial"/>
                <a:cs typeface="Arial"/>
              </a:rPr>
              <a:t>Key West Ballroom </a:t>
            </a:r>
            <a:r>
              <a:rPr lang="en-US" sz="3600" b="1" i="1" dirty="0">
                <a:latin typeface="Arial"/>
                <a:cs typeface="Arial"/>
              </a:rPr>
              <a:t>(Second Floor, Room 218)</a:t>
            </a:r>
            <a:endParaRPr lang="en-US" sz="4400" b="1" i="1" dirty="0">
              <a:latin typeface="Arial"/>
              <a:cs typeface="Arial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71B5B8-E9C9-72E7-E275-A474E9C1910B}"/>
              </a:ext>
            </a:extLst>
          </p:cNvPr>
          <p:cNvSpPr txBox="1">
            <a:spLocks/>
          </p:cNvSpPr>
          <p:nvPr/>
        </p:nvSpPr>
        <p:spPr>
          <a:xfrm>
            <a:off x="838200" y="3228668"/>
            <a:ext cx="11266282" cy="9629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00"/>
                </a:highlight>
                <a:uLnTx/>
                <a:uFillTx/>
                <a:latin typeface="Arial Black" panose="020B0A04020102020204" pitchFamily="34" charset="0"/>
                <a:ea typeface="+mj-ea"/>
                <a:cs typeface="+mj-cs"/>
                <a:sym typeface="Arial"/>
              </a:rPr>
              <a:t>The Essential Resources</a:t>
            </a:r>
          </a:p>
        </p:txBody>
      </p:sp>
    </p:spTree>
    <p:extLst>
      <p:ext uri="{BB962C8B-B14F-4D97-AF65-F5344CB8AC3E}">
        <p14:creationId xmlns:p14="http://schemas.microsoft.com/office/powerpoint/2010/main" val="4161877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1A24-28BD-814C-40D3-6C6F32B3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1969"/>
            <a:ext cx="10515600" cy="1754062"/>
          </a:xfrm>
        </p:spPr>
        <p:txBody>
          <a:bodyPr>
            <a:noAutofit/>
          </a:bodyPr>
          <a:lstStyle/>
          <a:p>
            <a:r>
              <a:rPr lang="en-US" sz="9600"/>
              <a:t>Well-Being</a:t>
            </a:r>
            <a:br>
              <a:rPr lang="en-US" sz="9600"/>
            </a:br>
            <a:r>
              <a:rPr lang="en-US" sz="9600"/>
              <a:t>at UCF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1011-E9D0-385B-DA8F-791258B24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1659"/>
            <a:ext cx="11266283" cy="175406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>
                <a:latin typeface="Arial"/>
                <a:cs typeface="Arial"/>
              </a:rPr>
              <a:t>Garden Key Meeting Room</a:t>
            </a:r>
            <a:br>
              <a:rPr lang="en-US" sz="4400" b="1" dirty="0">
                <a:latin typeface="Arial"/>
                <a:cs typeface="Arial"/>
              </a:rPr>
            </a:br>
            <a:r>
              <a:rPr lang="en-US" sz="3600" b="1" i="1" dirty="0">
                <a:latin typeface="Arial"/>
                <a:cs typeface="Arial"/>
              </a:rPr>
              <a:t>(Second Floor, Room 221) 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84997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Services | Inglis, Florida | Yankeetown, Florida | Withlacoochee Gulf ...">
            <a:extLst>
              <a:ext uri="{FF2B5EF4-FFF2-40B4-BE49-F238E27FC236}">
                <a16:creationId xmlns:a16="http://schemas.microsoft.com/office/drawing/2014/main" id="{16AC889A-40BF-5E32-B279-4BFC2B22385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66" y="358931"/>
            <a:ext cx="1746188" cy="174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4" descr="Eastern Florida State College | Official EFSC Logos">
            <a:extLst>
              <a:ext uri="{FF2B5EF4-FFF2-40B4-BE49-F238E27FC236}">
                <a16:creationId xmlns:a16="http://schemas.microsoft.com/office/drawing/2014/main" id="{646DBF08-56DE-82A1-C151-626CA03C1FD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8538" y="1489403"/>
            <a:ext cx="1613403" cy="264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0" descr="Office 365 Hybrid Migration Services Help College Consolidate Servers">
            <a:extLst>
              <a:ext uri="{FF2B5EF4-FFF2-40B4-BE49-F238E27FC236}">
                <a16:creationId xmlns:a16="http://schemas.microsoft.com/office/drawing/2014/main" id="{600E50F9-2B85-B4F2-B958-4B81A69463F2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61" y="508362"/>
            <a:ext cx="3331510" cy="127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2" descr="Valencia College: Multiple Openings - Central Florida Urban League">
            <a:extLst>
              <a:ext uri="{FF2B5EF4-FFF2-40B4-BE49-F238E27FC236}">
                <a16:creationId xmlns:a16="http://schemas.microsoft.com/office/drawing/2014/main" id="{29D1DE76-7572-4E35-0C1E-E6F171D246A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336" y="5369176"/>
            <a:ext cx="5073605" cy="782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n outline of Florida with stars on central FL, South FL, and North FL general areas">
            <a:extLst>
              <a:ext uri="{FF2B5EF4-FFF2-40B4-BE49-F238E27FC236}">
                <a16:creationId xmlns:a16="http://schemas.microsoft.com/office/drawing/2014/main" id="{1FDBAA30-EEB7-A706-1649-E13F00EF5078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58" y="3079128"/>
            <a:ext cx="2872102" cy="2290048"/>
          </a:xfrm>
          <a:prstGeom prst="rect">
            <a:avLst/>
          </a:prstGeom>
        </p:spPr>
      </p:pic>
      <p:pic>
        <p:nvPicPr>
          <p:cNvPr id="9" name="Picture 24" descr="Lake-Sumter State College, Lake County and Hometown Health TV Partner ...">
            <a:extLst>
              <a:ext uri="{FF2B5EF4-FFF2-40B4-BE49-F238E27FC236}">
                <a16:creationId xmlns:a16="http://schemas.microsoft.com/office/drawing/2014/main" id="{3E9C3701-3891-E73A-9FF9-1938E8715FE9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46" y="4650742"/>
            <a:ext cx="2219113" cy="2004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Outline of the globe">
            <a:extLst>
              <a:ext uri="{FF2B5EF4-FFF2-40B4-BE49-F238E27FC236}">
                <a16:creationId xmlns:a16="http://schemas.microsoft.com/office/drawing/2014/main" id="{1035105C-EC2B-733F-E791-A82B0E15BC6C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102" y="2163193"/>
            <a:ext cx="4307340" cy="2380170"/>
          </a:xfrm>
          <a:prstGeom prst="rect">
            <a:avLst/>
          </a:prstGeom>
        </p:spPr>
      </p:pic>
      <p:pic>
        <p:nvPicPr>
          <p:cNvPr id="2" name="Picture 1" descr="Daytona State College">
            <a:extLst>
              <a:ext uri="{FF2B5EF4-FFF2-40B4-BE49-F238E27FC236}">
                <a16:creationId xmlns:a16="http://schemas.microsoft.com/office/drawing/2014/main" id="{A13707D9-90B1-2E88-F449-9E07B0E6EEB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336" y="508362"/>
            <a:ext cx="3779487" cy="9587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92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41A24-28BD-814C-40D3-6C6F32B35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53" y="1412583"/>
            <a:ext cx="12287692" cy="1754062"/>
          </a:xfrm>
        </p:spPr>
        <p:txBody>
          <a:bodyPr>
            <a:normAutofit fontScale="90000"/>
          </a:bodyPr>
          <a:lstStyle/>
          <a:p>
            <a:r>
              <a:rPr lang="en-US" sz="9600">
                <a:latin typeface="Arial Black"/>
              </a:rPr>
              <a:t>Reach for </a:t>
            </a:r>
            <a:br>
              <a:rPr lang="en-US" sz="9600">
                <a:latin typeface="Arial Black"/>
              </a:rPr>
            </a:br>
            <a:r>
              <a:rPr lang="en-US" sz="9600">
                <a:latin typeface="Arial Black"/>
              </a:rPr>
              <a:t>the Stars</a:t>
            </a:r>
            <a:endParaRPr lang="en-US" sz="9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61011-E9D0-385B-DA8F-791258B24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852" y="4067612"/>
            <a:ext cx="11266283" cy="175406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latin typeface="Arial"/>
                <a:cs typeface="Arial"/>
              </a:rPr>
              <a:t>Egmont Key Meeting Room </a:t>
            </a:r>
            <a:r>
              <a:rPr lang="en-US" sz="3200" b="1" i="1" dirty="0">
                <a:latin typeface="Arial"/>
                <a:cs typeface="Arial"/>
              </a:rPr>
              <a:t>(Second Floor, Room 224)</a:t>
            </a:r>
            <a:r>
              <a:rPr lang="en-US" sz="3200" b="1" dirty="0">
                <a:latin typeface="Arial"/>
                <a:cs typeface="Arial"/>
              </a:rPr>
              <a:t> &amp;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dirty="0">
                <a:latin typeface="Arial"/>
                <a:cs typeface="Arial"/>
              </a:rPr>
              <a:t>Sand Key Meeting Room  </a:t>
            </a:r>
            <a:r>
              <a:rPr lang="en-US" sz="3200" b="1" i="1" dirty="0">
                <a:latin typeface="Arial"/>
                <a:cs typeface="Arial"/>
              </a:rPr>
              <a:t>(Second Floor, Room 220)</a:t>
            </a:r>
            <a:endParaRPr lang="en-US" sz="3600" i="1" dirty="0"/>
          </a:p>
          <a:p>
            <a:pPr marL="0" indent="0">
              <a:buNone/>
            </a:pPr>
            <a:endParaRPr lang="en-US" sz="3600" b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7E34A5E-3D5D-E1BD-51F0-881A1EB8EE86}"/>
              </a:ext>
            </a:extLst>
          </p:cNvPr>
          <p:cNvSpPr txBox="1">
            <a:spLocks/>
          </p:cNvSpPr>
          <p:nvPr/>
        </p:nvSpPr>
        <p:spPr>
          <a:xfrm>
            <a:off x="669852" y="3104621"/>
            <a:ext cx="11266282" cy="96299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00"/>
                </a:highlight>
                <a:uLnTx/>
                <a:uFillTx/>
                <a:latin typeface="Arial Black"/>
                <a:ea typeface="+mj-ea"/>
                <a:cs typeface="+mj-cs"/>
                <a:sym typeface="Arial"/>
              </a:rPr>
              <a:t>Career Development and Exploration</a:t>
            </a:r>
            <a:endParaRPr kumimoji="0" lang="en-US" sz="4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highlight>
                <a:srgbClr val="000000"/>
              </a:highlight>
              <a:uLnTx/>
              <a:uFillTx/>
              <a:latin typeface="Arial Black" panose="020B0A04020102020204" pitchFamily="34" charset="0"/>
              <a:ea typeface="+mj-ea"/>
              <a:cs typeface="Arial"/>
              <a:sym typeface="Arial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D7A0FC-4E32-AA4E-0655-08DA3C241055}"/>
              </a:ext>
            </a:extLst>
          </p:cNvPr>
          <p:cNvSpPr txBox="1">
            <a:spLocks/>
          </p:cNvSpPr>
          <p:nvPr/>
        </p:nvSpPr>
        <p:spPr>
          <a:xfrm>
            <a:off x="669852" y="5177332"/>
            <a:ext cx="11266282" cy="73745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highlight>
                  <a:srgbClr val="FFFFFF"/>
                </a:highlight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000000"/>
                </a:highlight>
                <a:uLnTx/>
                <a:uFillTx/>
                <a:latin typeface="Arial Black" panose="020B0A04020102020204" pitchFamily="34" charset="0"/>
                <a:ea typeface="+mj-ea"/>
                <a:cs typeface="+mj-cs"/>
                <a:sym typeface="Arial"/>
              </a:rPr>
              <a:t>Remember: this is offered again during Rotation #2!</a:t>
            </a:r>
          </a:p>
        </p:txBody>
      </p:sp>
    </p:spTree>
    <p:extLst>
      <p:ext uri="{BB962C8B-B14F-4D97-AF65-F5344CB8AC3E}">
        <p14:creationId xmlns:p14="http://schemas.microsoft.com/office/powerpoint/2010/main" val="15314333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33797-1303-D0B6-3F02-70FE4AD6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/>
              <a:t>Don’t know where to go?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04C9A-BF2D-C907-7F1B-CA636FADE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058273"/>
            <a:ext cx="10515600" cy="1500187"/>
          </a:xfrm>
        </p:spPr>
        <p:txBody>
          <a:bodyPr>
            <a:normAutofit fontScale="77500" lnSpcReduction="20000"/>
          </a:bodyPr>
          <a:lstStyle/>
          <a:p>
            <a:r>
              <a:rPr lang="en-US" sz="4800"/>
              <a:t>Exit the room and find an Orientation staff member!</a:t>
            </a:r>
          </a:p>
        </p:txBody>
      </p:sp>
    </p:spTree>
    <p:extLst>
      <p:ext uri="{BB962C8B-B14F-4D97-AF65-F5344CB8AC3E}">
        <p14:creationId xmlns:p14="http://schemas.microsoft.com/office/powerpoint/2010/main" val="140335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7EC3B-3239-DA12-ECB3-4DA7A459B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357" y="2589656"/>
            <a:ext cx="11819861" cy="2387600"/>
          </a:xfrm>
        </p:spPr>
        <p:txBody>
          <a:bodyPr>
            <a:noAutofit/>
          </a:bodyPr>
          <a:lstStyle/>
          <a:p>
            <a:pPr algn="l"/>
            <a:r>
              <a:rPr lang="en-US" sz="16100"/>
              <a:t>Alumni?</a:t>
            </a:r>
          </a:p>
        </p:txBody>
      </p:sp>
    </p:spTree>
    <p:extLst>
      <p:ext uri="{BB962C8B-B14F-4D97-AF65-F5344CB8AC3E}">
        <p14:creationId xmlns:p14="http://schemas.microsoft.com/office/powerpoint/2010/main" val="310667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36176-E20B-A124-7490-735089116F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01E29-FA7E-70B2-4419-8C0C4123C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139" y="3323303"/>
            <a:ext cx="11819861" cy="2387600"/>
          </a:xfrm>
        </p:spPr>
        <p:txBody>
          <a:bodyPr>
            <a:noAutofit/>
          </a:bodyPr>
          <a:lstStyle/>
          <a:p>
            <a:pPr algn="l"/>
            <a:r>
              <a:rPr lang="en-US" sz="13400"/>
              <a:t>Only student?</a:t>
            </a:r>
          </a:p>
        </p:txBody>
      </p:sp>
    </p:spTree>
    <p:extLst>
      <p:ext uri="{BB962C8B-B14F-4D97-AF65-F5344CB8AC3E}">
        <p14:creationId xmlns:p14="http://schemas.microsoft.com/office/powerpoint/2010/main" val="3294595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B876D-39C8-50AD-9B57-39E1DEE53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8800E-B3F1-58EC-3E9A-F363264E7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139" y="3323303"/>
            <a:ext cx="11819861" cy="2387600"/>
          </a:xfrm>
        </p:spPr>
        <p:txBody>
          <a:bodyPr>
            <a:noAutofit/>
          </a:bodyPr>
          <a:lstStyle/>
          <a:p>
            <a:pPr algn="l"/>
            <a:r>
              <a:rPr lang="en-US" sz="13400"/>
              <a:t>Expert supporter?</a:t>
            </a:r>
          </a:p>
        </p:txBody>
      </p:sp>
    </p:spTree>
    <p:extLst>
      <p:ext uri="{BB962C8B-B14F-4D97-AF65-F5344CB8AC3E}">
        <p14:creationId xmlns:p14="http://schemas.microsoft.com/office/powerpoint/2010/main" val="495805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n outline of Florida with stars on central FL, South FL, and North FL general areas">
            <a:extLst>
              <a:ext uri="{FF2B5EF4-FFF2-40B4-BE49-F238E27FC236}">
                <a16:creationId xmlns:a16="http://schemas.microsoft.com/office/drawing/2014/main" id="{0D582213-426E-07B6-1F4F-83815D7B0C39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957" y="166630"/>
            <a:ext cx="8198971" cy="65373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1914E43-630D-5B53-C010-8AD1B12CE152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766287" y="1976291"/>
            <a:ext cx="1968756" cy="196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261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042A5-8FD1-9B08-C15D-41F7D7BB3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UCF Mobile</a:t>
            </a:r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670633BC-2507-0E3C-9575-8694DB90994F}"/>
              </a:ext>
            </a:extLst>
          </p:cNvPr>
          <p:cNvPicPr>
            <a:picLocks noChangeAspect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0" t="5320" r="5089" b="4619"/>
          <a:stretch/>
        </p:blipFill>
        <p:spPr>
          <a:xfrm>
            <a:off x="2082297" y="999001"/>
            <a:ext cx="5069942" cy="5060413"/>
          </a:xfrm>
          <a:prstGeom prst="rect">
            <a:avLst/>
          </a:prstGeom>
        </p:spPr>
      </p:pic>
      <p:pic>
        <p:nvPicPr>
          <p:cNvPr id="6" name="Picture 5" descr="A screen shot of a phone&#10;&#10;Description automatically generated">
            <a:extLst>
              <a:ext uri="{FF2B5EF4-FFF2-40B4-BE49-F238E27FC236}">
                <a16:creationId xmlns:a16="http://schemas.microsoft.com/office/drawing/2014/main" id="{E0B7A9AE-7652-06A9-8E0D-C11E4469A69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7597954" y="-2016244"/>
            <a:ext cx="4090530" cy="8852936"/>
          </a:xfrm>
          <a:prstGeom prst="rect">
            <a:avLst/>
          </a:prstGeom>
        </p:spPr>
      </p:pic>
      <p:pic>
        <p:nvPicPr>
          <p:cNvPr id="5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9E97E950-87AD-8A72-ABC1-B27C7CFA4B41}"/>
              </a:ext>
            </a:extLst>
          </p:cNvPr>
          <p:cNvPicPr>
            <a:picLocks noChangeAspect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5"/>
          <a:stretch/>
        </p:blipFill>
        <p:spPr>
          <a:xfrm>
            <a:off x="8061533" y="1013988"/>
            <a:ext cx="3156196" cy="584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194693"/>
      </p:ext>
    </p:extLst>
  </p:cSld>
  <p:clrMapOvr>
    <a:masterClrMapping/>
  </p:clrMapOvr>
</p:sld>
</file>

<file path=ppt/theme/theme1.xml><?xml version="1.0" encoding="utf-8"?>
<a:theme xmlns:a="http://schemas.openxmlformats.org/drawingml/2006/main" name="Picture1 Section Hea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OrientationPowerPoint-Template-2024" id="{FB75B582-F9C1-4482-A5A6-DC01EF2C78D8}" vid="{5753F3EB-E334-40AB-974D-E377CBA8A101}"/>
    </a:ext>
  </a:extLst>
</a:theme>
</file>

<file path=ppt/theme/theme10.xml><?xml version="1.0" encoding="utf-8"?>
<a:theme xmlns:a="http://schemas.openxmlformats.org/drawingml/2006/main" name="1_Picture1 Section Hea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OrientationPowerPoint-Template-2024" id="{FB75B582-F9C1-4482-A5A6-DC01EF2C78D8}" vid="{5753F3EB-E334-40AB-974D-E377CBA8A101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Whit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OrientationPowerPoint-Template-2024" id="{FB75B582-F9C1-4482-A5A6-DC01EF2C78D8}" vid="{4B9E1F06-CF04-4590-85AD-6E16445A4D69}"/>
    </a:ext>
  </a:extLst>
</a:theme>
</file>

<file path=ppt/theme/theme3.xml><?xml version="1.0" encoding="utf-8"?>
<a:theme xmlns:a="http://schemas.openxmlformats.org/drawingml/2006/main" name="Office Theme Gold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OrientationPowerPoint-Template-2024" id="{FB75B582-F9C1-4482-A5A6-DC01EF2C78D8}" vid="{52D67949-4D63-4D15-A0F8-C7AEF742AC5F}"/>
    </a:ext>
  </a:extLst>
</a:theme>
</file>

<file path=ppt/theme/theme4.xml><?xml version="1.0" encoding="utf-8"?>
<a:theme xmlns:a="http://schemas.openxmlformats.org/drawingml/2006/main" name="1_Office Theme Gold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entationPowerPoint-Template-2024" id="{DA25C9A2-E5D4-4166-BF62-A81D5C8E03CE}" vid="{B079F506-00D1-4140-8E5D-86BDFB2B651C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Office Theme Whit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entationPowerPoint-Template-2024" id="{DA25C9A2-E5D4-4166-BF62-A81D5C8E03CE}" vid="{3B54E33B-4234-4E6B-9B92-932B29CB076C}"/>
    </a:ext>
  </a:extLst>
</a:theme>
</file>

<file path=ppt/theme/theme7.xml><?xml version="1.0" encoding="utf-8"?>
<a:theme xmlns:a="http://schemas.openxmlformats.org/drawingml/2006/main" name="4_Office Theme Whit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OrientationPowerPoint-Template-2024" id="{FB75B582-F9C1-4482-A5A6-DC01EF2C78D8}" vid="{4B9E1F06-CF04-4590-85AD-6E16445A4D69}"/>
    </a:ext>
  </a:extLst>
</a:theme>
</file>

<file path=ppt/theme/theme8.xml><?xml version="1.0" encoding="utf-8"?>
<a:theme xmlns:a="http://schemas.openxmlformats.org/drawingml/2006/main" name="2_Office Theme Gold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OrientationPowerPoint-Template-2024" id="{FB75B582-F9C1-4482-A5A6-DC01EF2C78D8}" vid="{52D67949-4D63-4D15-A0F8-C7AEF742AC5F}"/>
    </a:ext>
  </a:extLst>
</a:theme>
</file>

<file path=ppt/theme/theme9.xml><?xml version="1.0" encoding="utf-8"?>
<a:theme xmlns:a="http://schemas.openxmlformats.org/drawingml/2006/main" name="5_Office Theme Whit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entationPowerPoint-Template-2024" id="{DA25C9A2-E5D4-4166-BF62-A81D5C8E03CE}" vid="{3B54E33B-4234-4E6B-9B92-932B29CB07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EFD44668965E4B91A741CF903A4A26" ma:contentTypeVersion="22" ma:contentTypeDescription="Create a new document." ma:contentTypeScope="" ma:versionID="49de34de2ebbf4a0c8ba73c3d8e7a011">
  <xsd:schema xmlns:xsd="http://www.w3.org/2001/XMLSchema" xmlns:xs="http://www.w3.org/2001/XMLSchema" xmlns:p="http://schemas.microsoft.com/office/2006/metadata/properties" xmlns:ns1="http://schemas.microsoft.com/sharepoint/v3" xmlns:ns2="720065ed-22ec-4858-83c9-cd63bcb61987" xmlns:ns3="92992297-46ea-4792-b836-7b20c5a6d1c6" targetNamespace="http://schemas.microsoft.com/office/2006/metadata/properties" ma:root="true" ma:fieldsID="7bf60e3b136b8556371b1963150eb4d0" ns1:_="" ns2:_="" ns3:_="">
    <xsd:import namespace="http://schemas.microsoft.com/sharepoint/v3"/>
    <xsd:import namespace="720065ed-22ec-4858-83c9-cd63bcb61987"/>
    <xsd:import namespace="92992297-46ea-4792-b836-7b20c5a6d1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0065ed-22ec-4858-83c9-cd63bcb619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ed757968-b5e0-43bf-af52-13bc706514c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8" nillable="true" ma:displayName="Sign-off status" ma:internalName="_x0024_Resources_x003a_core_x002c_Signoff_Status">
      <xsd:simpleType>
        <xsd:restriction base="dms:Text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92297-46ea-4792-b836-7b20c5a6d1c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4f101d77-dd61-4982-9d5c-1e7b7f30e199}" ma:internalName="TaxCatchAll" ma:showField="CatchAllData" ma:web="92992297-46ea-4792-b836-7b20c5a6d1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2992297-46ea-4792-b836-7b20c5a6d1c6" xsi:nil="true"/>
    <lcf76f155ced4ddcb4097134ff3c332f xmlns="720065ed-22ec-4858-83c9-cd63bcb61987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  <SharedWithUsers xmlns="92992297-46ea-4792-b836-7b20c5a6d1c6">
      <UserInfo>
        <DisplayName/>
        <AccountId xsi:nil="true"/>
        <AccountType/>
      </UserInfo>
    </SharedWithUsers>
    <_Flow_SignoffStatus xmlns="720065ed-22ec-4858-83c9-cd63bcb61987" xsi:nil="true"/>
  </documentManagement>
</p:properties>
</file>

<file path=customXml/itemProps1.xml><?xml version="1.0" encoding="utf-8"?>
<ds:datastoreItem xmlns:ds="http://schemas.openxmlformats.org/officeDocument/2006/customXml" ds:itemID="{ED210ED3-3D89-4EE6-AA87-AD304C658F1E}">
  <ds:schemaRefs>
    <ds:schemaRef ds:uri="720065ed-22ec-4858-83c9-cd63bcb61987"/>
    <ds:schemaRef ds:uri="92992297-46ea-4792-b836-7b20c5a6d1c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A30A968-0B38-4220-AB3E-6F1CE97045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686634-B6E1-4005-853D-69BD6A4B7801}">
  <ds:schemaRefs>
    <ds:schemaRef ds:uri="http://schemas.microsoft.com/sharepoint/v3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92992297-46ea-4792-b836-7b20c5a6d1c6"/>
    <ds:schemaRef ds:uri="720065ed-22ec-4858-83c9-cd63bcb6198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939</Words>
  <Application>Microsoft Office PowerPoint</Application>
  <PresentationFormat>Widescreen</PresentationFormat>
  <Paragraphs>133</Paragraphs>
  <Slides>41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41</vt:i4>
      </vt:variant>
    </vt:vector>
  </HeadingPairs>
  <TitlesOfParts>
    <vt:vector size="56" baseType="lpstr">
      <vt:lpstr>Arial</vt:lpstr>
      <vt:lpstr>Arial Black</vt:lpstr>
      <vt:lpstr>Calibri</vt:lpstr>
      <vt:lpstr>Calibri Light</vt:lpstr>
      <vt:lpstr>Roboto</vt:lpstr>
      <vt:lpstr>Picture1 Section Header</vt:lpstr>
      <vt:lpstr>Office Theme White Background</vt:lpstr>
      <vt:lpstr>Office Theme Gold Background</vt:lpstr>
      <vt:lpstr>1_Office Theme Gold Background</vt:lpstr>
      <vt:lpstr>Office Theme</vt:lpstr>
      <vt:lpstr>3_Office Theme White Background</vt:lpstr>
      <vt:lpstr>4_Office Theme White Background</vt:lpstr>
      <vt:lpstr>2_Office Theme Gold Background</vt:lpstr>
      <vt:lpstr>5_Office Theme White Background</vt:lpstr>
      <vt:lpstr>1_Picture1 Section Header</vt:lpstr>
      <vt:lpstr>STUDENTS ONLY: Check You and Your Guests Into Orientation!</vt:lpstr>
      <vt:lpstr>Welcome to Knight Nation!</vt:lpstr>
      <vt:lpstr>Our Focuses</vt:lpstr>
      <vt:lpstr>PowerPoint Presentation</vt:lpstr>
      <vt:lpstr>Alumni?</vt:lpstr>
      <vt:lpstr>Only student?</vt:lpstr>
      <vt:lpstr>Expert supporter?</vt:lpstr>
      <vt:lpstr>PowerPoint Presentation</vt:lpstr>
      <vt:lpstr>UCF Mobile</vt:lpstr>
      <vt:lpstr>myKnight STAR mobile promotion</vt:lpstr>
      <vt:lpstr>Meet Knightbot, the UCF Chatbot!</vt:lpstr>
      <vt:lpstr>About Our Knighthood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Pegasus Palooza</vt:lpstr>
      <vt:lpstr>Family Weekend</vt:lpstr>
      <vt:lpstr>Spirit Splash</vt:lpstr>
      <vt:lpstr>Student Government</vt:lpstr>
      <vt:lpstr>Who We Are</vt:lpstr>
      <vt:lpstr>Student Government's objective is to:</vt:lpstr>
      <vt:lpstr>The SG Tradition</vt:lpstr>
      <vt:lpstr>Stay Updated!</vt:lpstr>
      <vt:lpstr>UCF Commencement</vt:lpstr>
      <vt:lpstr>Speaking of Commencement…</vt:lpstr>
      <vt:lpstr>PowerPoint Presentation</vt:lpstr>
      <vt:lpstr>But wait…</vt:lpstr>
      <vt:lpstr>Go Knights!</vt:lpstr>
      <vt:lpstr>PowerPoint Presentation</vt:lpstr>
      <vt:lpstr>Welcome to Knight Nation!</vt:lpstr>
      <vt:lpstr>Breakout Sessions</vt:lpstr>
      <vt:lpstr>PowerPoint Presentation</vt:lpstr>
      <vt:lpstr>Afterwards, go to respective programs by 11:30am:</vt:lpstr>
      <vt:lpstr>Financial Aid &amp; Fee Payment</vt:lpstr>
      <vt:lpstr>Living the Knight Life</vt:lpstr>
      <vt:lpstr>Well-Being at UCF</vt:lpstr>
      <vt:lpstr>Reach for  the Stars</vt:lpstr>
      <vt:lpstr>Don’t know where to go?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Knights!</dc:title>
  <dc:creator>Brittany Weaver</dc:creator>
  <cp:lastModifiedBy>Rachel Griffin</cp:lastModifiedBy>
  <cp:revision>46</cp:revision>
  <cp:lastPrinted>2022-05-10T20:08:36Z</cp:lastPrinted>
  <dcterms:created xsi:type="dcterms:W3CDTF">2022-05-08T15:57:55Z</dcterms:created>
  <dcterms:modified xsi:type="dcterms:W3CDTF">2025-05-08T21:43:31Z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0x0101005FEFD44668965E4B91A741CF903A4A26</vt:lpwstr>
  </property>
  <property fmtid="{D5CDD505-2E9C-101B-9397-08002B2CF9AE}" pid="3" name="Order">
    <vt:lpwstr>101400.000000000</vt:lpwstr>
  </property>
  <property fmtid="{D5CDD505-2E9C-101B-9397-08002B2CF9AE}" pid="4" name="xd_ProgID">
    <vt:lpwstr/>
  </property>
  <property fmtid="{D5CDD505-2E9C-101B-9397-08002B2CF9AE}" pid="5" name="MediaServiceImageTags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xd_Signature">
    <vt:lpwstr/>
  </property>
</Properties>
</file>